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54" r:id="rId2"/>
    <p:sldMasterId id="2147483755" r:id="rId3"/>
    <p:sldMasterId id="2147483756" r:id="rId4"/>
    <p:sldMasterId id="2147483805" r:id="rId5"/>
  </p:sldMasterIdLst>
  <p:notesMasterIdLst>
    <p:notesMasterId r:id="rId82"/>
  </p:notesMasterIdLst>
  <p:handoutMasterIdLst>
    <p:handoutMasterId r:id="rId83"/>
  </p:handoutMasterIdLst>
  <p:sldIdLst>
    <p:sldId id="811" r:id="rId6"/>
    <p:sldId id="905" r:id="rId7"/>
    <p:sldId id="840" r:id="rId8"/>
    <p:sldId id="855" r:id="rId9"/>
    <p:sldId id="856" r:id="rId10"/>
    <p:sldId id="813" r:id="rId11"/>
    <p:sldId id="923" r:id="rId12"/>
    <p:sldId id="841" r:id="rId13"/>
    <p:sldId id="842" r:id="rId14"/>
    <p:sldId id="854" r:id="rId15"/>
    <p:sldId id="910" r:id="rId16"/>
    <p:sldId id="857" r:id="rId17"/>
    <p:sldId id="867" r:id="rId18"/>
    <p:sldId id="887" r:id="rId19"/>
    <p:sldId id="888" r:id="rId20"/>
    <p:sldId id="889" r:id="rId21"/>
    <p:sldId id="912" r:id="rId22"/>
    <p:sldId id="858" r:id="rId23"/>
    <p:sldId id="870" r:id="rId24"/>
    <p:sldId id="913" r:id="rId25"/>
    <p:sldId id="880" r:id="rId26"/>
    <p:sldId id="881" r:id="rId27"/>
    <p:sldId id="919" r:id="rId28"/>
    <p:sldId id="917" r:id="rId29"/>
    <p:sldId id="920" r:id="rId30"/>
    <p:sldId id="909" r:id="rId31"/>
    <p:sldId id="868" r:id="rId32"/>
    <p:sldId id="916" r:id="rId33"/>
    <p:sldId id="891" r:id="rId34"/>
    <p:sldId id="907" r:id="rId35"/>
    <p:sldId id="918" r:id="rId36"/>
    <p:sldId id="903" r:id="rId37"/>
    <p:sldId id="890" r:id="rId38"/>
    <p:sldId id="914" r:id="rId39"/>
    <p:sldId id="911" r:id="rId40"/>
    <p:sldId id="915" r:id="rId41"/>
    <p:sldId id="815" r:id="rId42"/>
    <p:sldId id="843" r:id="rId43"/>
    <p:sldId id="844" r:id="rId44"/>
    <p:sldId id="849" r:id="rId45"/>
    <p:sldId id="852" r:id="rId46"/>
    <p:sldId id="850" r:id="rId47"/>
    <p:sldId id="859" r:id="rId48"/>
    <p:sldId id="862" r:id="rId49"/>
    <p:sldId id="863" r:id="rId50"/>
    <p:sldId id="864" r:id="rId51"/>
    <p:sldId id="865" r:id="rId52"/>
    <p:sldId id="853" r:id="rId53"/>
    <p:sldId id="871" r:id="rId54"/>
    <p:sldId id="872" r:id="rId55"/>
    <p:sldId id="874" r:id="rId56"/>
    <p:sldId id="873" r:id="rId57"/>
    <p:sldId id="860" r:id="rId58"/>
    <p:sldId id="878" r:id="rId59"/>
    <p:sldId id="861" r:id="rId60"/>
    <p:sldId id="869" r:id="rId61"/>
    <p:sldId id="875" r:id="rId62"/>
    <p:sldId id="882" r:id="rId63"/>
    <p:sldId id="883" r:id="rId64"/>
    <p:sldId id="884" r:id="rId65"/>
    <p:sldId id="876" r:id="rId66"/>
    <p:sldId id="885" r:id="rId67"/>
    <p:sldId id="886" r:id="rId68"/>
    <p:sldId id="877" r:id="rId69"/>
    <p:sldId id="893" r:id="rId70"/>
    <p:sldId id="894" r:id="rId71"/>
    <p:sldId id="892" r:id="rId72"/>
    <p:sldId id="897" r:id="rId73"/>
    <p:sldId id="898" r:id="rId74"/>
    <p:sldId id="899" r:id="rId75"/>
    <p:sldId id="900" r:id="rId76"/>
    <p:sldId id="901" r:id="rId77"/>
    <p:sldId id="895" r:id="rId78"/>
    <p:sldId id="896" r:id="rId79"/>
    <p:sldId id="922" r:id="rId80"/>
    <p:sldId id="921" r:id="rId81"/>
  </p:sldIdLst>
  <p:sldSz cx="9144000" cy="6858000" type="screen4x3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8CBAD"/>
    <a:srgbClr val="006896"/>
    <a:srgbClr val="0563C1"/>
    <a:srgbClr val="ED7D31"/>
    <a:srgbClr val="FFCD2F"/>
    <a:srgbClr val="FAC674"/>
    <a:srgbClr val="006794"/>
    <a:srgbClr val="1E344E"/>
    <a:srgbClr val="42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3" autoAdjust="0"/>
    <p:restoredTop sz="96582" autoAdjust="0"/>
  </p:normalViewPr>
  <p:slideViewPr>
    <p:cSldViewPr>
      <p:cViewPr varScale="1">
        <p:scale>
          <a:sx n="117" d="100"/>
          <a:sy n="117" d="100"/>
        </p:scale>
        <p:origin x="109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C0CE41-6C49-4D71-92E8-E3596ED03533}" type="datetime1">
              <a:rPr lang="zh-TW" altLang="en-US"/>
              <a:pPr>
                <a:defRPr/>
              </a:pPr>
              <a:t>2020/8/11</a:t>
            </a:fld>
            <a:endParaRPr lang="zh-TW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  <a:latin typeface="Gill Sans MT" panose="020B0502020104020203" pitchFamily="34" charset="0"/>
              </a:rPr>
              <a:t>​‌Classify:AUO-General‌​</a:t>
            </a: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912284A-D4E3-4F8E-804F-61F30E0692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407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877E67B-D924-433D-ADC0-EEC0765BEAB1}" type="datetime1">
              <a:rPr lang="zh-TW" altLang="en-US"/>
              <a:pPr>
                <a:defRPr/>
              </a:pPr>
              <a:t>2020/8/11</a:t>
            </a:fld>
            <a:endParaRPr lang="zh-TW" altLang="en-US"/>
          </a:p>
        </p:txBody>
      </p:sp>
      <p:sp>
        <p:nvSpPr>
          <p:cNvPr id="29594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87328034-09A3-406F-8219-77B7187003F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88340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</p:spPr>
        <p:txBody>
          <a:bodyPr/>
          <a:lstStyle/>
          <a:p>
            <a:r>
              <a:rPr lang="en-US" altLang="zh-TW" smtClean="0"/>
              <a:t>​‌Classify:AUO-General‌​</a:t>
            </a:r>
            <a:endParaRPr lang="zh-TW" altLang="en-US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1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53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26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277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630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0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53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400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1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90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52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362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76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5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039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71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722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7369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255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31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187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07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759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889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750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2309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346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598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8489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534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935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40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0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318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16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3620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31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30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8496300" cy="39608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6725" y="692150"/>
            <a:ext cx="8497888" cy="511333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/>
        </p:nvSpPr>
        <p:spPr>
          <a:xfrm rot="10800000" flipV="1">
            <a:off x="-2" y="2465168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7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內容版面配置區 16"/>
          <p:cNvSpPr>
            <a:spLocks noGrp="1"/>
          </p:cNvSpPr>
          <p:nvPr>
            <p:ph sz="quarter" idx="22"/>
          </p:nvPr>
        </p:nvSpPr>
        <p:spPr>
          <a:xfrm>
            <a:off x="971600" y="2438891"/>
            <a:ext cx="7605845" cy="27003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 sz="4400" b="1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buNone/>
              <a:defRPr sz="36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buNone/>
              <a:defRPr sz="32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5402774"/>
            <a:ext cx="7470830" cy="1221581"/>
          </a:xfrm>
        </p:spPr>
        <p:txBody>
          <a:bodyPr>
            <a:noAutofit/>
          </a:bodyPr>
          <a:lstStyle>
            <a:lvl1pPr>
              <a:buFontTx/>
              <a:buNone/>
              <a:defRPr sz="1400">
                <a:latin typeface="Gill Sans MT" pitchFamily="34" charset="0"/>
                <a:ea typeface="微軟正黑體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 rot="10800000" flipH="1">
            <a:off x="-42863" y="0"/>
            <a:ext cx="2416176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內容版面配置區 16"/>
          <p:cNvSpPr>
            <a:spLocks noGrp="1"/>
          </p:cNvSpPr>
          <p:nvPr>
            <p:ph sz="quarter" idx="22"/>
          </p:nvPr>
        </p:nvSpPr>
        <p:spPr>
          <a:xfrm>
            <a:off x="1871700" y="1959683"/>
            <a:ext cx="7920880" cy="3582397"/>
          </a:xfrm>
        </p:spPr>
        <p:txBody>
          <a:bodyPr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1EB5946-2810-47C4-A28C-A96D33724B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分隔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0800000" flipH="1">
            <a:off x="-4763" y="0"/>
            <a:ext cx="4827588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72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19272" y="5143500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0" name="內容版面配置區 16"/>
          <p:cNvSpPr>
            <a:spLocks noGrp="1"/>
          </p:cNvSpPr>
          <p:nvPr>
            <p:ph sz="quarter" idx="22"/>
          </p:nvPr>
        </p:nvSpPr>
        <p:spPr>
          <a:xfrm>
            <a:off x="4436985" y="996575"/>
            <a:ext cx="4365485" cy="5042715"/>
          </a:xfrm>
        </p:spPr>
        <p:txBody>
          <a:bodyPr/>
          <a:lstStyle>
            <a:lvl1pPr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665566" y="953725"/>
            <a:ext cx="2421269" cy="2070345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D57E85D8-6932-4B9E-93FC-5161EF5AE4B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2528888"/>
            <a:ext cx="671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888" y="322263"/>
            <a:ext cx="1149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>
          <a:xfrm>
            <a:off x="1" y="6129300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2104-067A-47FC-B643-2306F7C886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/>
        </p:nvGrpSpPr>
        <p:grpSpPr bwMode="auto">
          <a:xfrm flipH="1">
            <a:off x="1782763" y="0"/>
            <a:ext cx="7361237" cy="6886575"/>
            <a:chOff x="-306" y="0"/>
            <a:chExt cx="7362615" cy="6885918"/>
          </a:xfrm>
        </p:grpSpPr>
        <p:sp>
          <p:nvSpPr>
            <p:cNvPr id="3" name="手繪多邊形 2"/>
            <p:cNvSpPr/>
            <p:nvPr userDrawn="1"/>
          </p:nvSpPr>
          <p:spPr>
            <a:xfrm>
              <a:off x="-306" y="0"/>
              <a:ext cx="5792284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手繪多邊形 3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1800">
                <a:solidFill>
                  <a:schemeClr val="bg1"/>
                </a:solidFill>
                <a:ea typeface="微軟正黑體" pitchFamily="34" charset="-120"/>
                <a:cs typeface="新細明體" pitchFamily="-65" charset="-120"/>
              </a:endParaRPr>
            </a:p>
          </p:txBody>
        </p:sp>
      </p:grp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010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6644257"/>
            <a:ext cx="3429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 smtClean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7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66555" y="2048847"/>
            <a:ext cx="8190910" cy="43564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1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7865" y="308654"/>
            <a:ext cx="723949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24"/>
          </p:nvPr>
        </p:nvSpPr>
        <p:spPr>
          <a:xfrm>
            <a:off x="6803885" y="6356352"/>
            <a:ext cx="2133600" cy="365125"/>
          </a:xfrm>
        </p:spPr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fld id="{32398B98-0685-45BC-8A26-83E097FA6DE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812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over_white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5" r:id="rId1"/>
    <p:sldLayoutId id="2147485866" r:id="rId2"/>
    <p:sldLayoutId id="2147485867" r:id="rId3"/>
    <p:sldLayoutId id="2147485868" r:id="rId4"/>
    <p:sldLayoutId id="2147485869" r:id="rId5"/>
    <p:sldLayoutId id="2147485870" r:id="rId6"/>
    <p:sldLayoutId id="2147485871" r:id="rId7"/>
    <p:sldLayoutId id="2147485872" r:id="rId8"/>
    <p:sldLayoutId id="2147485873" r:id="rId9"/>
    <p:sldLayoutId id="2147485874" r:id="rId10"/>
    <p:sldLayoutId id="21474858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700">
                <a:solidFill>
                  <a:srgbClr val="A6A6A6"/>
                </a:solidFill>
                <a:ea typeface="微軟正黑體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  <a:defRPr/>
            </a:pPr>
            <a:fld id="{5B4140F3-5F9A-444B-9E33-A3E3770D583B}" type="slidenum">
              <a:rPr kumimoji="0" lang="zh-TW" altLang="en-US" sz="1000">
                <a:solidFill>
                  <a:schemeClr val="bg2"/>
                </a:solidFill>
                <a:ea typeface="微軟正黑體" pitchFamily="34" charset="-120"/>
              </a:rPr>
              <a:pPr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kumimoji="0" lang="en-US" altLang="zh-TW" sz="1000">
              <a:solidFill>
                <a:schemeClr val="bg2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6" r:id="rId1"/>
    <p:sldLayoutId id="2147485877" r:id="rId2"/>
    <p:sldLayoutId id="2147485878" r:id="rId3"/>
    <p:sldLayoutId id="2147485879" r:id="rId4"/>
    <p:sldLayoutId id="2147485880" r:id="rId5"/>
    <p:sldLayoutId id="2147485881" r:id="rId6"/>
    <p:sldLayoutId id="2147485882" r:id="rId7"/>
    <p:sldLayoutId id="2147485883" r:id="rId8"/>
    <p:sldLayoutId id="2147485884" r:id="rId9"/>
    <p:sldLayoutId id="2147485885" r:id="rId10"/>
    <p:sldLayoutId id="2147485886" r:id="rId11"/>
    <p:sldLayoutId id="2147485887" r:id="rId12"/>
    <p:sldLayoutId id="2147485888" r:id="rId13"/>
    <p:sldLayoutId id="2147485889" r:id="rId14"/>
    <p:sldLayoutId id="2147485890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1" descr="Y:\暫放區\TOM\繁英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91" r:id="rId1"/>
    <p:sldLayoutId id="2147485892" r:id="rId2"/>
    <p:sldLayoutId id="2147485893" r:id="rId3"/>
    <p:sldLayoutId id="2147485894" r:id="rId4"/>
    <p:sldLayoutId id="2147485895" r:id="rId5"/>
    <p:sldLayoutId id="2147485896" r:id="rId6"/>
    <p:sldLayoutId id="2147485897" r:id="rId7"/>
    <p:sldLayoutId id="2147485898" r:id="rId8"/>
    <p:sldLayoutId id="2147485899" r:id="rId9"/>
    <p:sldLayoutId id="2147485900" r:id="rId10"/>
    <p:sldLayoutId id="21474859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9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099" name="Picture 4" descr="2015ppttemplate_endingpage_deepbg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5" descr="AUOlogo_InnovatingLife_whit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82" b="-197"/>
            <a:stretch>
              <a:fillRect/>
            </a:stretch>
          </p:blipFill>
          <p:spPr bwMode="auto">
            <a:xfrm>
              <a:off x="1655" y="1661"/>
              <a:ext cx="2404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2" r:id="rId1"/>
    <p:sldLayoutId id="2147485903" r:id="rId2"/>
    <p:sldLayoutId id="2147485904" r:id="rId3"/>
    <p:sldLayoutId id="2147485905" r:id="rId4"/>
    <p:sldLayoutId id="2147485906" r:id="rId5"/>
    <p:sldLayoutId id="2147485907" r:id="rId6"/>
    <p:sldLayoutId id="2147485908" r:id="rId7"/>
    <p:sldLayoutId id="2147485909" r:id="rId8"/>
    <p:sldLayoutId id="2147485910" r:id="rId9"/>
    <p:sldLayoutId id="2147485911" r:id="rId10"/>
    <p:sldLayoutId id="2147485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28638" y="307975"/>
            <a:ext cx="737393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</a:t>
            </a:r>
            <a:r>
              <a:rPr lang="zh-TW" altLang="en-US" smtClean="0"/>
              <a:t> </a:t>
            </a:r>
            <a:r>
              <a:rPr lang="en-US" altLang="zh-TW" smtClean="0"/>
              <a:t>or </a:t>
            </a:r>
            <a:r>
              <a:rPr lang="zh-TW" altLang="en-US" smtClean="0"/>
              <a:t>微軟正黑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BE1E032D-6315-417C-9451-2B90EDED9A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5130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37" r:id="rId4"/>
    <p:sldLayoutId id="2147486038" r:id="rId5"/>
    <p:sldLayoutId id="2147486039" r:id="rId6"/>
    <p:sldLayoutId id="2147486040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33.png"/><Relationship Id="rId7" Type="http://schemas.openxmlformats.org/officeDocument/2006/relationships/slide" Target="slide4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3.xml"/><Relationship Id="rId11" Type="http://schemas.openxmlformats.org/officeDocument/2006/relationships/image" Target="../media/image26.png"/><Relationship Id="rId5" Type="http://schemas.openxmlformats.org/officeDocument/2006/relationships/slide" Target="slide8.xml"/><Relationship Id="rId10" Type="http://schemas.openxmlformats.org/officeDocument/2006/relationships/slide" Target="slide47.xml"/><Relationship Id="rId4" Type="http://schemas.openxmlformats.org/officeDocument/2006/relationships/image" Target="../media/image12.png"/><Relationship Id="rId9" Type="http://schemas.openxmlformats.org/officeDocument/2006/relationships/slide" Target="slide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8.xml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.png"/><Relationship Id="rId5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47.xml"/><Relationship Id="rId3" Type="http://schemas.openxmlformats.org/officeDocument/2006/relationships/image" Target="../media/image42.png"/><Relationship Id="rId7" Type="http://schemas.openxmlformats.org/officeDocument/2006/relationships/slide" Target="slide50.xml"/><Relationship Id="rId12" Type="http://schemas.openxmlformats.org/officeDocument/2006/relationships/slide" Target="slide5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9.xml"/><Relationship Id="rId11" Type="http://schemas.openxmlformats.org/officeDocument/2006/relationships/slide" Target="slide56.xml"/><Relationship Id="rId5" Type="http://schemas.openxmlformats.org/officeDocument/2006/relationships/slide" Target="slide8.xml"/><Relationship Id="rId10" Type="http://schemas.openxmlformats.org/officeDocument/2006/relationships/slide" Target="slide63.xml"/><Relationship Id="rId4" Type="http://schemas.openxmlformats.org/officeDocument/2006/relationships/image" Target="../media/image12.png"/><Relationship Id="rId9" Type="http://schemas.openxmlformats.org/officeDocument/2006/relationships/slide" Target="slide54.xml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.png"/><Relationship Id="rId5" Type="http://schemas.openxmlformats.org/officeDocument/2006/relationships/slide" Target="slide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47.xml"/><Relationship Id="rId3" Type="http://schemas.openxmlformats.org/officeDocument/2006/relationships/image" Target="../media/image45.png"/><Relationship Id="rId7" Type="http://schemas.openxmlformats.org/officeDocument/2006/relationships/slide" Target="slide59.xml"/><Relationship Id="rId12" Type="http://schemas.openxmlformats.org/officeDocument/2006/relationships/slide" Target="slide6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58.xml"/><Relationship Id="rId11" Type="http://schemas.openxmlformats.org/officeDocument/2006/relationships/slide" Target="slide63.xml"/><Relationship Id="rId5" Type="http://schemas.openxmlformats.org/officeDocument/2006/relationships/slide" Target="slide8.xml"/><Relationship Id="rId10" Type="http://schemas.openxmlformats.org/officeDocument/2006/relationships/slide" Target="slide56.xml"/><Relationship Id="rId4" Type="http://schemas.openxmlformats.org/officeDocument/2006/relationships/image" Target="../media/image12.png"/><Relationship Id="rId9" Type="http://schemas.openxmlformats.org/officeDocument/2006/relationships/slide" Target="slide62.xml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" Target="slide8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8.png"/><Relationship Id="rId11" Type="http://schemas.openxmlformats.org/officeDocument/2006/relationships/image" Target="../media/image39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3.xml"/><Relationship Id="rId3" Type="http://schemas.openxmlformats.org/officeDocument/2006/relationships/image" Target="../media/image12.png"/><Relationship Id="rId7" Type="http://schemas.openxmlformats.org/officeDocument/2006/relationships/slide" Target="slide66.xml"/><Relationship Id="rId12" Type="http://schemas.openxmlformats.org/officeDocument/2006/relationships/slide" Target="slide5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65.xml"/><Relationship Id="rId11" Type="http://schemas.openxmlformats.org/officeDocument/2006/relationships/slide" Target="slide67.xml"/><Relationship Id="rId5" Type="http://schemas.openxmlformats.org/officeDocument/2006/relationships/image" Target="../media/image68.png"/><Relationship Id="rId15" Type="http://schemas.openxmlformats.org/officeDocument/2006/relationships/image" Target="../media/image26.png"/><Relationship Id="rId10" Type="http://schemas.openxmlformats.org/officeDocument/2006/relationships/slide" Target="slide73.xml"/><Relationship Id="rId4" Type="http://schemas.openxmlformats.org/officeDocument/2006/relationships/slide" Target="slide8.xml"/><Relationship Id="rId9" Type="http://schemas.openxmlformats.org/officeDocument/2006/relationships/slide" Target="slide70.xml"/><Relationship Id="rId14" Type="http://schemas.openxmlformats.org/officeDocument/2006/relationships/slide" Target="slide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4610554/citedby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allincamera.github.io/post/noise_and_denoise1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jason-chen-1992.weebly.com/home/-noise-and-filter" TargetMode="External"/><Relationship Id="rId5" Type="http://schemas.openxmlformats.org/officeDocument/2006/relationships/hyperlink" Target="https://www.spiedigitallibrary.org/profile/notfound?author=N._Robert_Bennett" TargetMode="External"/><Relationship Id="rId4" Type="http://schemas.openxmlformats.org/officeDocument/2006/relationships/hyperlink" Target="https://www.spiedigitallibrary.org/profile/Richard.Weisfield-6550" TargetMode="External"/><Relationship Id="rId9" Type="http://schemas.openxmlformats.org/officeDocument/2006/relationships/hyperlink" Target="https://github.com/torywalker/histogram-equaliz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75.xml"/><Relationship Id="rId5" Type="http://schemas.openxmlformats.org/officeDocument/2006/relationships/slide" Target="slide7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790.png"/><Relationship Id="rId4" Type="http://schemas.openxmlformats.org/officeDocument/2006/relationships/slide" Target="slide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18.xml"/><Relationship Id="rId4" Type="http://schemas.openxmlformats.org/officeDocument/2006/relationships/image" Target="../media/image12.png"/><Relationship Id="rId9" Type="http://schemas.openxmlformats.org/officeDocument/2006/relationships/image" Target="../media/image3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slide" Target="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" Target="slide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00.png"/><Relationship Id="rId5" Type="http://schemas.openxmlformats.org/officeDocument/2006/relationships/slide" Target="slide21.xml"/><Relationship Id="rId4" Type="http://schemas.openxmlformats.org/officeDocument/2006/relationships/image" Target="../media/image12.png"/><Relationship Id="rId9" Type="http://schemas.openxmlformats.org/officeDocument/2006/relationships/image" Target="../media/image3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91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27.xml"/><Relationship Id="rId4" Type="http://schemas.openxmlformats.org/officeDocument/2006/relationships/image" Target="../media/image12.png"/><Relationship Id="rId9" Type="http://schemas.openxmlformats.org/officeDocument/2006/relationships/image" Target="../media/image5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6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3.png"/><Relationship Id="rId11" Type="http://schemas.openxmlformats.org/officeDocument/2006/relationships/slide" Target="slide27.xml"/><Relationship Id="rId5" Type="http://schemas.openxmlformats.org/officeDocument/2006/relationships/image" Target="../media/image12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4.xml"/><Relationship Id="rId5" Type="http://schemas.openxmlformats.org/officeDocument/2006/relationships/slide" Target="slide4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4.xml"/><Relationship Id="rId5" Type="http://schemas.openxmlformats.org/officeDocument/2006/relationships/slide" Target="slide4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slide" Target="slide25.xml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2.png"/><Relationship Id="rId7" Type="http://schemas.openxmlformats.org/officeDocument/2006/relationships/slide" Target="slide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10" Type="http://schemas.openxmlformats.org/officeDocument/2006/relationships/image" Target="../media/image24.png"/><Relationship Id="rId4" Type="http://schemas.openxmlformats.org/officeDocument/2006/relationships/slide" Target="slide9.xml"/><Relationship Id="rId9" Type="http://schemas.openxmlformats.org/officeDocument/2006/relationships/slide" Target="slide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12.png"/><Relationship Id="rId7" Type="http://schemas.openxmlformats.org/officeDocument/2006/relationships/slide" Target="slide38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37.xml"/><Relationship Id="rId11" Type="http://schemas.openxmlformats.org/officeDocument/2006/relationships/slide" Target="slide47.xml"/><Relationship Id="rId5" Type="http://schemas.openxmlformats.org/officeDocument/2006/relationships/slide" Target="slide8.xml"/><Relationship Id="rId10" Type="http://schemas.openxmlformats.org/officeDocument/2006/relationships/slide" Target="slide41.xml"/><Relationship Id="rId4" Type="http://schemas.openxmlformats.org/officeDocument/2006/relationships/image" Target="../media/image25.png"/><Relationship Id="rId9" Type="http://schemas.openxmlformats.org/officeDocument/2006/relationships/slide" Target="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58" r="38641"/>
          <a:stretch/>
        </p:blipFill>
        <p:spPr>
          <a:xfrm flipH="1">
            <a:off x="6077613" y="1418966"/>
            <a:ext cx="6048672" cy="4049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899592" y="2132856"/>
            <a:ext cx="5322291" cy="1592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9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應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用在</a:t>
            </a:r>
            <a:r>
              <a:rPr lang="en-US" altLang="zh-TW" sz="2000" b="1" dirty="0">
                <a:solidFill>
                  <a:schemeClr val="tx1"/>
                </a:solidFill>
                <a:latin typeface="+mj-ea"/>
                <a:ea typeface="+mj-ea"/>
              </a:rPr>
              <a:t>X-ray cell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影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像的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空間雜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訊去</a:t>
            </a:r>
            <a:r>
              <a:rPr lang="zh-TW" altLang="zh-TW" sz="2000" b="1" dirty="0">
                <a:solidFill>
                  <a:schemeClr val="tx1"/>
                </a:solidFill>
                <a:latin typeface="+mj-ea"/>
                <a:ea typeface="+mj-ea"/>
              </a:rPr>
              <a:t>除演算</a:t>
            </a:r>
            <a:r>
              <a:rPr lang="zh-TW" altLang="zh-TW" sz="2000" b="1" dirty="0" smtClean="0">
                <a:solidFill>
                  <a:schemeClr val="tx1"/>
                </a:solidFill>
                <a:latin typeface="+mj-ea"/>
                <a:ea typeface="+mj-ea"/>
              </a:rPr>
              <a:t>法</a:t>
            </a:r>
            <a:endParaRPr lang="en-US" altLang="zh-TW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chemeClr val="tx1"/>
                </a:solidFill>
                <a:latin typeface="+mj-lt"/>
              </a:rPr>
              <a:t>    The </a:t>
            </a: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spatial noise </a:t>
            </a: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elimination algorithm </a:t>
            </a:r>
            <a:r>
              <a:rPr lang="en-US" altLang="zh-TW" sz="1800" dirty="0" smtClean="0">
                <a:solidFill>
                  <a:schemeClr val="tx1"/>
                </a:solidFill>
                <a:latin typeface="+mj-lt"/>
              </a:rPr>
              <a:t>for</a:t>
            </a: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chemeClr val="tx1"/>
                </a:solidFill>
                <a:latin typeface="+mj-lt"/>
              </a:rPr>
              <a:t>     X-ray </a:t>
            </a: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cell image </a:t>
            </a:r>
            <a:r>
              <a:rPr lang="en-US" altLang="zh-TW" sz="1800" dirty="0" smtClean="0">
                <a:solidFill>
                  <a:schemeClr val="tx1"/>
                </a:solidFill>
                <a:latin typeface="+mj-lt"/>
              </a:rPr>
              <a:t>inspection</a:t>
            </a:r>
            <a:endParaRPr lang="en-US" altLang="zh-TW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13780" y="6587472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RRCCA0 2007006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5754404"/>
            <a:ext cx="7470830" cy="85509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部門：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RRCCA0</a:t>
            </a: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姓名：林濬智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指導者：許肇驛  指導經理 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</a:rPr>
              <a:t>黃</a:t>
            </a:r>
            <a:r>
              <a:rPr lang="zh-TW" altLang="en-US" sz="1600" b="1" spc="300" dirty="0">
                <a:solidFill>
                  <a:schemeClr val="tx1"/>
                </a:solidFill>
                <a:latin typeface="+mj-ea"/>
              </a:rPr>
              <a:t>正</a:t>
            </a: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</a:rPr>
              <a:t>義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177509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/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專案名稱：</a:t>
            </a:r>
            <a:endParaRPr lang="en-US" altLang="zh-TW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388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45" y="959762"/>
            <a:ext cx="3764682" cy="3936560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2234138" y="588749"/>
            <a:ext cx="6595534" cy="4678252"/>
            <a:chOff x="2205869" y="1052734"/>
            <a:chExt cx="6595534" cy="4678252"/>
          </a:xfrm>
        </p:grpSpPr>
        <p:sp>
          <p:nvSpPr>
            <p:cNvPr id="6" name="矩形 5"/>
            <p:cNvSpPr/>
            <p:nvPr/>
          </p:nvSpPr>
          <p:spPr>
            <a:xfrm>
              <a:off x="2205869" y="3933056"/>
              <a:ext cx="504056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717" y="1052734"/>
              <a:ext cx="4481686" cy="467825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317567" y="1052735"/>
              <a:ext cx="4481686" cy="467825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32240" y="3573016"/>
              <a:ext cx="1440160" cy="1584176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709925" y="1052734"/>
              <a:ext cx="1607642" cy="288032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709925" y="4420493"/>
              <a:ext cx="1605492" cy="1310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2220329" y="5053355"/>
              <a:ext cx="5781279" cy="49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000" spc="300" dirty="0" smtClean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467544" y="5533931"/>
            <a:ext cx="8541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雖然已經有稍微修正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，但可以看到目前 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noise(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水平雜訊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 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顯，於方法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二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中進行改善，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且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由黃色正方形可以觀察出有幾個點會特別亮，依然有保留面板特性。</a:t>
            </a:r>
            <a:endParaRPr lang="en-US" altLang="zh-TW" sz="16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直接连接符 12"/>
          <p:cNvSpPr>
            <a:spLocks noChangeShapeType="1"/>
          </p:cNvSpPr>
          <p:nvPr/>
        </p:nvSpPr>
        <p:spPr bwMode="auto">
          <a:xfrm>
            <a:off x="1236913" y="2109504"/>
            <a:ext cx="2836896" cy="2381"/>
          </a:xfrm>
          <a:prstGeom prst="line">
            <a:avLst/>
          </a:prstGeom>
          <a:noFill/>
          <a:ln w="9525">
            <a:solidFill>
              <a:srgbClr val="0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094831" y="1764121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流程图: 联系 26"/>
          <p:cNvSpPr>
            <a:spLocks noChangeArrowheads="1"/>
          </p:cNvSpPr>
          <p:nvPr/>
        </p:nvSpPr>
        <p:spPr bwMode="auto">
          <a:xfrm>
            <a:off x="1051121" y="1566421"/>
            <a:ext cx="566903" cy="566903"/>
          </a:xfrm>
          <a:prstGeom prst="flowChartConnector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89936" y="3967420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>
            <a:spLocks noChangeArrowheads="1"/>
          </p:cNvSpPr>
          <p:nvPr/>
        </p:nvSpPr>
        <p:spPr bwMode="auto">
          <a:xfrm>
            <a:off x="1623461" y="171357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遇到問題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5" name="矩形 31"/>
          <p:cNvSpPr>
            <a:spLocks noChangeArrowheads="1"/>
          </p:cNvSpPr>
          <p:nvPr/>
        </p:nvSpPr>
        <p:spPr bwMode="auto">
          <a:xfrm>
            <a:off x="6187217" y="2026282"/>
            <a:ext cx="2846290" cy="1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如要消除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水平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的雜訊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，不管運行甚麼運算應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該以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垂直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方向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的來執行，在前面方法取一整列作為修正單位，才導致水平雜訊未被消除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6" name="矩形 32"/>
          <p:cNvSpPr>
            <a:spLocks noChangeArrowheads="1"/>
          </p:cNvSpPr>
          <p:nvPr/>
        </p:nvSpPr>
        <p:spPr bwMode="auto">
          <a:xfrm>
            <a:off x="5312421" y="4634645"/>
            <a:ext cx="3429325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預計可以得到得到比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method1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除更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多水平方向雜訊，運算出來的圖片應該要更平順不會出現一橫一橫的水平痕跡。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79944" y="4631702"/>
            <a:ext cx="3693865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改變運算方向，補償在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改以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垂直進行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，利用計算垂直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每行取中位數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來計算，取得補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償呈上修正的參數後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在減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回，可以參考接下來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的超連結，將會詳細介紹是如何做運算。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401170" y="2248964"/>
            <a:ext cx="256250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水平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</a:t>
            </a:r>
            <a:r>
              <a:rPr lang="en-US" altLang="zh-TW" sz="1200" b="1" dirty="0" smtClean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於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法一</a:t>
            </a:r>
            <a:endParaRPr lang="en-US" altLang="zh-TW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行後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依然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相當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明顯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，沒有達到</a:t>
            </a:r>
            <a:endParaRPr lang="en-US" altLang="zh-TW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ate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noise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的目的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06" y="1628088"/>
            <a:ext cx="443306" cy="44330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3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72" y="1157804"/>
            <a:ext cx="65151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251520" y="1407126"/>
            <a:ext cx="210221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51520" y="2207311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col-median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19379" y="229446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1987805" y="2337858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51520" y="2999225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19379" y="3076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1987805" y="3120075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51521" y="3801324"/>
            <a:ext cx="2106038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8480" y="389135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7110" y="3943727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51520" y="4603423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10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86584" y="2063185"/>
            <a:ext cx="1080120" cy="6582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36196" y="3273619"/>
            <a:ext cx="1249642" cy="65643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0192" y="4168294"/>
            <a:ext cx="1321650" cy="78147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90472" y="4208811"/>
            <a:ext cx="1296144" cy="75019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75530" y="3268458"/>
            <a:ext cx="1336630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10" name="群組 9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2" name="圓角矩形 31">
                <a:hlinkClick r:id="rId10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流程圖: 抽選 36">
                <a:hlinkClick r:id="rId10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9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45" y="888601"/>
            <a:ext cx="4381500" cy="4695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1000100"/>
            <a:ext cx="2645087" cy="37874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17710" t="9705"/>
          <a:stretch/>
        </p:blipFill>
        <p:spPr>
          <a:xfrm>
            <a:off x="4794531" y="1000098"/>
            <a:ext cx="3990528" cy="4570747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142937" y="5494024"/>
            <a:ext cx="2651594" cy="135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75322" y="1000099"/>
            <a:ext cx="3989542" cy="4507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3035" y="5939865"/>
            <a:ext cx="8541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此為執行一次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後的結果，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依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然可以看見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 (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右圖可見白色點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，尚保留面板特性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但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依然明顯，下一張投影片將展示執行兩次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的結果。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1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47599" y="5688883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38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580" t="6589" r="13357"/>
          <a:stretch/>
        </p:blipFill>
        <p:spPr>
          <a:xfrm>
            <a:off x="4808956" y="960173"/>
            <a:ext cx="3943206" cy="46288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3" y="942578"/>
            <a:ext cx="4418800" cy="46126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960173"/>
            <a:ext cx="2645087" cy="3827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142937" y="5494025"/>
            <a:ext cx="2645087" cy="61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98490" y="960173"/>
            <a:ext cx="3943206" cy="4595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2437" y="5856377"/>
            <a:ext cx="8541986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執行兩次後雖然去除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效果較好，可以由右圖觀察到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部分的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點都被處理掉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，如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此一來無法看出面板特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性。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2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394277" y="5661767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971600" y="4747081"/>
            <a:ext cx="76471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將所有圖片像素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點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對點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相加取平均，並將其減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去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所有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像素計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算出的中位數，若小於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倍標準差，及判斷為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normal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並填入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，經過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處理兩次的結果利用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進行修正，當該位置在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中有值及不為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之像素，取出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處理前原始影像相對位置，填入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處理過後的圖像，完成補償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25" y="916375"/>
            <a:ext cx="7513662" cy="336340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73" name="群組 172"/>
          <p:cNvGrpSpPr/>
          <p:nvPr/>
        </p:nvGrpSpPr>
        <p:grpSpPr>
          <a:xfrm>
            <a:off x="1157035" y="824746"/>
            <a:ext cx="7007940" cy="3530501"/>
            <a:chOff x="-7552385" y="4393397"/>
            <a:chExt cx="7007940" cy="3530501"/>
          </a:xfrm>
        </p:grpSpPr>
        <p:sp>
          <p:nvSpPr>
            <p:cNvPr id="69" name="圓角矩形 68"/>
            <p:cNvSpPr/>
            <p:nvPr/>
          </p:nvSpPr>
          <p:spPr>
            <a:xfrm>
              <a:off x="-7552385" y="4393397"/>
              <a:ext cx="7007940" cy="35305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86" name="群組 85"/>
            <p:cNvGrpSpPr/>
            <p:nvPr/>
          </p:nvGrpSpPr>
          <p:grpSpPr>
            <a:xfrm>
              <a:off x="-7292502" y="4731370"/>
              <a:ext cx="1584176" cy="1584176"/>
              <a:chOff x="-1989543" y="2906415"/>
              <a:chExt cx="1584176" cy="1584176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-1989543" y="2906415"/>
                <a:ext cx="1584176" cy="15841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+mj-lt"/>
                  </a:rPr>
                  <a:t>Avg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+mj-lt"/>
                  </a:rPr>
                  <a:t> Image</a:t>
                </a:r>
                <a:endParaRPr lang="zh-TW" altLang="en-US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-1780864" y="3864282"/>
                <a:ext cx="131417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1324*1344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85" name="群組 84"/>
            <p:cNvGrpSpPr/>
            <p:nvPr/>
          </p:nvGrpSpPr>
          <p:grpSpPr>
            <a:xfrm>
              <a:off x="-5166588" y="4601953"/>
              <a:ext cx="2176838" cy="1931043"/>
              <a:chOff x="516098" y="2830493"/>
              <a:chExt cx="2176838" cy="2058259"/>
            </a:xfrm>
          </p:grpSpPr>
          <p:sp>
            <p:nvSpPr>
              <p:cNvPr id="84" name="流程圖: 決策 83"/>
              <p:cNvSpPr/>
              <p:nvPr/>
            </p:nvSpPr>
            <p:spPr>
              <a:xfrm>
                <a:off x="516098" y="2830493"/>
                <a:ext cx="2176838" cy="2058259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461915" y="3800876"/>
                <a:ext cx="448597" cy="428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1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61915" y="3821095"/>
                <a:ext cx="55526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1*1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1008140" y="3448670"/>
                <a:ext cx="1277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All </a:t>
                </a:r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fream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std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922569" y="3916692"/>
                <a:ext cx="4651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 *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87" name="直線單箭頭接點 86"/>
            <p:cNvCxnSpPr/>
            <p:nvPr/>
          </p:nvCxnSpPr>
          <p:spPr>
            <a:xfrm flipV="1">
              <a:off x="-5708326" y="5588716"/>
              <a:ext cx="53899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-1424919" y="5567474"/>
              <a:ext cx="0" cy="7387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-2971192" y="5228082"/>
              <a:ext cx="77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&lt;3*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-3912190" y="6495622"/>
              <a:ext cx="776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&gt;3*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6" name="直線單箭頭接點 95"/>
            <p:cNvCxnSpPr/>
            <p:nvPr/>
          </p:nvCxnSpPr>
          <p:spPr>
            <a:xfrm>
              <a:off x="-4089215" y="7091492"/>
              <a:ext cx="1800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endCxn id="84" idx="2"/>
            </p:cNvCxnSpPr>
            <p:nvPr/>
          </p:nvCxnSpPr>
          <p:spPr>
            <a:xfrm flipV="1">
              <a:off x="-4078169" y="6532996"/>
              <a:ext cx="0" cy="5584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 flipH="1">
              <a:off x="-2979095" y="5567474"/>
              <a:ext cx="1554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-4029941" y="715569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置不改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</a:t>
              </a: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-2963066" y="5683213"/>
              <a:ext cx="1234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置填入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圓角化單一角落矩形 119"/>
            <p:cNvSpPr/>
            <p:nvPr/>
          </p:nvSpPr>
          <p:spPr>
            <a:xfrm flipV="1">
              <a:off x="-2137733" y="6323206"/>
              <a:ext cx="1593288" cy="1600692"/>
            </a:xfrm>
            <a:prstGeom prst="round1Rect">
              <a:avLst>
                <a:gd name="adj" fmla="val 35724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25" name="直線接點 124"/>
            <p:cNvCxnSpPr/>
            <p:nvPr/>
          </p:nvCxnSpPr>
          <p:spPr>
            <a:xfrm>
              <a:off x="-2137733" y="6323206"/>
              <a:ext cx="0" cy="1600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flipH="1" flipV="1">
              <a:off x="-2147187" y="6334577"/>
              <a:ext cx="1602742" cy="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 flipH="1">
              <a:off x="-2130645" y="6649510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 flipH="1">
              <a:off x="-2130645" y="7041460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flipH="1">
              <a:off x="-2130645" y="7428884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 flipH="1">
              <a:off x="-2137734" y="7774935"/>
              <a:ext cx="1432895" cy="6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flipV="1">
              <a:off x="-704839" y="6350291"/>
              <a:ext cx="0" cy="14246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/>
            <p:nvPr/>
          </p:nvCxnSpPr>
          <p:spPr>
            <a:xfrm rot="5400000" flipH="1">
              <a:off x="-221801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 rot="5400000" flipH="1">
              <a:off x="-185797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/>
            <p:nvPr/>
          </p:nvCxnSpPr>
          <p:spPr>
            <a:xfrm rot="5400000" flipH="1">
              <a:off x="-2578059" y="7127677"/>
              <a:ext cx="1586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字方塊 153"/>
            <p:cNvSpPr txBox="1"/>
            <p:nvPr/>
          </p:nvSpPr>
          <p:spPr>
            <a:xfrm>
              <a:off x="-2103836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-1739446" y="6692044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-2092219" y="670438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-1732658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-2111012" y="74735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-1852458" y="7128170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8787</a:t>
              </a:r>
              <a:endParaRPr lang="zh-TW" altLang="en-US" sz="11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-2094019" y="71051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-1732658" y="747354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" name="文字方塊 163"/>
            <p:cNvSpPr txBox="1"/>
            <p:nvPr/>
          </p:nvSpPr>
          <p:spPr>
            <a:xfrm>
              <a:off x="-1371307" y="7473548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-1381668" y="711261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-1022408" y="7467158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-1046350" y="710508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8" name="文字方塊 167"/>
            <p:cNvSpPr txBox="1"/>
            <p:nvPr/>
          </p:nvSpPr>
          <p:spPr>
            <a:xfrm>
              <a:off x="-1371307" y="6685783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-1380869" y="6351977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-1028875" y="6362280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-1125649" y="6735069"/>
              <a:ext cx="53793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9669</a:t>
              </a:r>
              <a:endParaRPr lang="zh-TW" altLang="en-US" sz="10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7" name="群組 206"/>
          <p:cNvGrpSpPr/>
          <p:nvPr/>
        </p:nvGrpSpPr>
        <p:grpSpPr>
          <a:xfrm>
            <a:off x="1157035" y="803585"/>
            <a:ext cx="7007940" cy="3530501"/>
            <a:chOff x="-8124314" y="3659156"/>
            <a:chExt cx="7007940" cy="3530501"/>
          </a:xfrm>
        </p:grpSpPr>
        <p:grpSp>
          <p:nvGrpSpPr>
            <p:cNvPr id="174" name="群組 173"/>
            <p:cNvGrpSpPr/>
            <p:nvPr/>
          </p:nvGrpSpPr>
          <p:grpSpPr>
            <a:xfrm>
              <a:off x="-8124314" y="3659156"/>
              <a:ext cx="7007940" cy="3530501"/>
              <a:chOff x="1011634" y="727065"/>
              <a:chExt cx="7007940" cy="3530501"/>
            </a:xfrm>
          </p:grpSpPr>
          <p:sp>
            <p:nvSpPr>
              <p:cNvPr id="175" name="圓角矩形 174"/>
              <p:cNvSpPr/>
              <p:nvPr/>
            </p:nvSpPr>
            <p:spPr>
              <a:xfrm>
                <a:off x="1011634" y="727065"/>
                <a:ext cx="7007940" cy="35305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76" name="群組 175"/>
              <p:cNvGrpSpPr/>
              <p:nvPr/>
            </p:nvGrpSpPr>
            <p:grpSpPr>
              <a:xfrm>
                <a:off x="1706812" y="1299024"/>
                <a:ext cx="3279472" cy="2084466"/>
                <a:chOff x="2129073" y="1144232"/>
                <a:chExt cx="3279472" cy="2084466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2129073" y="1144232"/>
                  <a:ext cx="1584176" cy="158417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b="1" dirty="0" err="1" smtClean="0">
                      <a:solidFill>
                        <a:schemeClr val="tx1"/>
                      </a:solidFill>
                      <a:latin typeface="+mj-lt"/>
                    </a:rPr>
                    <a:t>Avg</a:t>
                  </a:r>
                  <a:r>
                    <a:rPr lang="en-US" altLang="zh-TW" sz="1400" b="1" dirty="0" smtClean="0">
                      <a:solidFill>
                        <a:schemeClr val="tx1"/>
                      </a:solidFill>
                      <a:latin typeface="+mj-lt"/>
                    </a:rPr>
                    <a:t> Image</a:t>
                  </a:r>
                  <a:endParaRPr lang="zh-TW" altLang="en-US" sz="1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4731799" y="1303574"/>
                  <a:ext cx="676746" cy="65713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b="1" dirty="0" smtClean="0">
                      <a:solidFill>
                        <a:schemeClr val="tx1"/>
                      </a:solidFill>
                      <a:latin typeface="+mj-lt"/>
                    </a:rPr>
                    <a:t>All </a:t>
                  </a:r>
                  <a:r>
                    <a:rPr lang="en-US" altLang="zh-TW" sz="1100" b="1" dirty="0" err="1" smtClean="0">
                      <a:solidFill>
                        <a:schemeClr val="tx1"/>
                      </a:solidFill>
                      <a:latin typeface="+mj-lt"/>
                    </a:rPr>
                    <a:t>Framemedian</a:t>
                  </a:r>
                  <a:endParaRPr lang="zh-TW" altLang="en-US" sz="11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2301238" y="2813200"/>
                  <a:ext cx="1314175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TW" sz="1400" b="1" kern="0" dirty="0" smtClean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rPr>
                    <a:t>1324*1344</a:t>
                  </a:r>
                  <a:endParaRPr lang="en-US" altLang="zh-TW" sz="1400" b="1" kern="0" dirty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201" name="直線單箭頭接點 200"/>
            <p:cNvCxnSpPr/>
            <p:nvPr/>
          </p:nvCxnSpPr>
          <p:spPr>
            <a:xfrm>
              <a:off x="-5570550" y="5147808"/>
              <a:ext cx="2286811" cy="55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矩形 202"/>
            <p:cNvSpPr/>
            <p:nvPr/>
          </p:nvSpPr>
          <p:spPr>
            <a:xfrm>
              <a:off x="-3062798" y="4222783"/>
              <a:ext cx="1584176" cy="15841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 smtClean="0">
                  <a:solidFill>
                    <a:schemeClr val="tx1"/>
                  </a:solidFill>
                  <a:latin typeface="+mj-lt"/>
                </a:rPr>
                <a:t>Avg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lt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-5666122" y="5261607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Minus median(all frames)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-2759012" y="5891173"/>
              <a:ext cx="131417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TW" sz="1400" b="1" kern="0" dirty="0" smtClean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1324*1344</a:t>
              </a:r>
              <a:endPara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08" name="群組 207"/>
          <p:cNvGrpSpPr/>
          <p:nvPr/>
        </p:nvGrpSpPr>
        <p:grpSpPr>
          <a:xfrm>
            <a:off x="1037267" y="777731"/>
            <a:ext cx="7272808" cy="3735700"/>
            <a:chOff x="-8178389" y="-1079724"/>
            <a:chExt cx="7272808" cy="3735700"/>
          </a:xfrm>
        </p:grpSpPr>
        <p:grpSp>
          <p:nvGrpSpPr>
            <p:cNvPr id="200" name="群組 199"/>
            <p:cNvGrpSpPr/>
            <p:nvPr/>
          </p:nvGrpSpPr>
          <p:grpSpPr>
            <a:xfrm>
              <a:off x="-8178389" y="-1079724"/>
              <a:ext cx="7272808" cy="3735700"/>
              <a:chOff x="-8533456" y="188639"/>
              <a:chExt cx="7272808" cy="3735700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-8533456" y="188639"/>
                <a:ext cx="7272808" cy="3735700"/>
                <a:chOff x="-389898" y="556318"/>
                <a:chExt cx="7272808" cy="3735700"/>
              </a:xfrm>
            </p:grpSpPr>
            <p:sp>
              <p:nvSpPr>
                <p:cNvPr id="65" name="圓角矩形 64"/>
                <p:cNvSpPr/>
                <p:nvPr/>
              </p:nvSpPr>
              <p:spPr>
                <a:xfrm>
                  <a:off x="-389898" y="556318"/>
                  <a:ext cx="7272808" cy="370124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grpSp>
              <p:nvGrpSpPr>
                <p:cNvPr id="64" name="群組 63"/>
                <p:cNvGrpSpPr/>
                <p:nvPr/>
              </p:nvGrpSpPr>
              <p:grpSpPr>
                <a:xfrm>
                  <a:off x="1413435" y="1073932"/>
                  <a:ext cx="4980794" cy="3218086"/>
                  <a:chOff x="1835696" y="919140"/>
                  <a:chExt cx="4980794" cy="3218086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2177705" y="919140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2079972" y="996124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1962280" y="1068132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000" b="1" dirty="0">
                      <a:latin typeface="Gill Sans MT" pitchFamily="34" charset="0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1835696" y="1144868"/>
                    <a:ext cx="1584176" cy="158417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dirty="0" smtClean="0">
                        <a:solidFill>
                          <a:schemeClr val="tx1"/>
                        </a:solidFill>
                        <a:latin typeface="+mj-lt"/>
                      </a:rPr>
                      <a:t>Image</a:t>
                    </a:r>
                    <a:endParaRPr lang="zh-TW" altLang="en-US" sz="14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5220072" y="951481"/>
                    <a:ext cx="1584176" cy="158417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400" b="1" dirty="0" err="1" smtClean="0">
                        <a:solidFill>
                          <a:schemeClr val="tx1"/>
                        </a:solidFill>
                        <a:latin typeface="+mj-lt"/>
                      </a:rPr>
                      <a:t>Avg</a:t>
                    </a:r>
                    <a:r>
                      <a:rPr lang="en-US" altLang="zh-TW" sz="1400" b="1" dirty="0" smtClean="0">
                        <a:solidFill>
                          <a:schemeClr val="tx1"/>
                        </a:solidFill>
                        <a:latin typeface="+mj-lt"/>
                      </a:rPr>
                      <a:t> Image</a:t>
                    </a:r>
                    <a:endParaRPr lang="zh-TW" altLang="en-US" sz="14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cxnSp>
                <p:nvCxnSpPr>
                  <p:cNvPr id="50" name="直線單箭頭接點 49"/>
                  <p:cNvCxnSpPr/>
                  <p:nvPr/>
                </p:nvCxnSpPr>
                <p:spPr>
                  <a:xfrm>
                    <a:off x="3923928" y="1711228"/>
                    <a:ext cx="1152128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矩形 50"/>
                  <p:cNvSpPr/>
                  <p:nvPr/>
                </p:nvSpPr>
                <p:spPr>
                  <a:xfrm>
                    <a:off x="5796906" y="3046115"/>
                    <a:ext cx="676746" cy="65713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100" b="1" dirty="0" smtClean="0">
                        <a:solidFill>
                          <a:schemeClr val="tx1"/>
                        </a:solidFill>
                        <a:latin typeface="+mj-lt"/>
                      </a:rPr>
                      <a:t>All </a:t>
                    </a:r>
                    <a:r>
                      <a:rPr lang="en-US" altLang="zh-TW" sz="1100" b="1" dirty="0" err="1" smtClean="0">
                        <a:solidFill>
                          <a:schemeClr val="tx1"/>
                        </a:solidFill>
                        <a:latin typeface="+mj-lt"/>
                      </a:rPr>
                      <a:t>Framestd</a:t>
                    </a:r>
                    <a:endParaRPr lang="zh-TW" altLang="en-US" sz="11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cxnSp>
                <p:nvCxnSpPr>
                  <p:cNvPr id="52" name="直線單箭頭接點 51"/>
                  <p:cNvCxnSpPr/>
                  <p:nvPr/>
                </p:nvCxnSpPr>
                <p:spPr>
                  <a:xfrm>
                    <a:off x="2623090" y="3374680"/>
                    <a:ext cx="3029030" cy="1098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線接點 54"/>
                  <p:cNvCxnSpPr/>
                  <p:nvPr/>
                </p:nvCxnSpPr>
                <p:spPr>
                  <a:xfrm flipV="1">
                    <a:off x="2623090" y="2852936"/>
                    <a:ext cx="0" cy="532732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矩形 55"/>
                  <p:cNvSpPr/>
                  <p:nvPr/>
                </p:nvSpPr>
                <p:spPr>
                  <a:xfrm>
                    <a:off x="5881768" y="3721728"/>
                    <a:ext cx="555268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  <a:defRPr/>
                    </a:pPr>
                    <a:r>
                      <a:rPr lang="en-US" altLang="zh-TW" sz="1400" b="1" kern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 pitchFamily="34" charset="0"/>
                      </a:rPr>
                      <a:t>1*1</a:t>
                    </a:r>
                    <a:endParaRPr lang="en-US" altLang="zh-TW" sz="1400" b="1" kern="0" dirty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5502315" y="2489877"/>
                    <a:ext cx="1314175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  <a:defRPr/>
                    </a:pPr>
                    <a:r>
                      <a:rPr lang="en-US" altLang="zh-TW" sz="1400" b="1" kern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 pitchFamily="34" charset="0"/>
                      </a:rPr>
                      <a:t>1324*1344</a:t>
                    </a:r>
                    <a:endParaRPr lang="en-US" altLang="zh-TW" sz="1400" b="1" kern="0" dirty="0">
                      <a:solidFill>
                        <a:schemeClr val="tx1"/>
                      </a:solidFill>
                      <a:latin typeface="+mj-ea"/>
                      <a:ea typeface="+mj-ea"/>
                      <a:cs typeface="Arial" pitchFamily="34" charset="0"/>
                    </a:endParaRPr>
                  </a:p>
                </p:txBody>
              </p:sp>
            </p:grpSp>
          </p:grpSp>
          <p:cxnSp>
            <p:nvCxnSpPr>
              <p:cNvPr id="188" name="直線單箭頭接點 187"/>
              <p:cNvCxnSpPr/>
              <p:nvPr/>
            </p:nvCxnSpPr>
            <p:spPr>
              <a:xfrm>
                <a:off x="-7599690" y="1733187"/>
                <a:ext cx="0" cy="988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/>
              <p:nvPr/>
            </p:nvCxnSpPr>
            <p:spPr>
              <a:xfrm>
                <a:off x="-7599690" y="1733187"/>
                <a:ext cx="722418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3" name="矩形 192"/>
              <p:cNvSpPr/>
              <p:nvPr/>
            </p:nvSpPr>
            <p:spPr>
              <a:xfrm>
                <a:off x="-7938063" y="2833227"/>
                <a:ext cx="676746" cy="6571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solidFill>
                      <a:schemeClr val="tx1"/>
                    </a:solidFill>
                    <a:latin typeface="+mj-lt"/>
                  </a:rPr>
                  <a:t>All </a:t>
                </a:r>
                <a:r>
                  <a:rPr lang="en-US" altLang="zh-TW" sz="1100" b="1" dirty="0" err="1" smtClean="0">
                    <a:solidFill>
                      <a:schemeClr val="tx1"/>
                    </a:solidFill>
                    <a:latin typeface="+mj-lt"/>
                  </a:rPr>
                  <a:t>Framemedian</a:t>
                </a:r>
                <a:endParaRPr lang="zh-TW" altLang="en-US" sz="11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-7877324" y="3499987"/>
                <a:ext cx="55526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TW" sz="1400" b="1" kern="0" dirty="0" smtClean="0">
                    <a:solidFill>
                      <a:schemeClr val="tx1"/>
                    </a:solidFill>
                    <a:latin typeface="+mj-ea"/>
                    <a:ea typeface="+mj-ea"/>
                    <a:cs typeface="Arial" pitchFamily="34" charset="0"/>
                  </a:rPr>
                  <a:t>1*1</a:t>
                </a:r>
                <a:endParaRPr lang="en-US" altLang="zh-TW" sz="1400" b="1" kern="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96" name="文字方塊 195"/>
              <p:cNvSpPr txBox="1"/>
              <p:nvPr/>
            </p:nvSpPr>
            <p:spPr>
              <a:xfrm>
                <a:off x="-8205786" y="1184369"/>
                <a:ext cx="1212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ALL</a:t>
                </a:r>
                <a:r>
                  <a:rPr lang="zh-TW" altLang="en-US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pixels</a:t>
                </a:r>
              </a:p>
              <a:p>
                <a:r>
                  <a:rPr lang="en-US" altLang="zh-TW" sz="1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get median</a:t>
                </a:r>
                <a:endPara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5" name="文字方塊 194"/>
            <p:cNvSpPr txBox="1"/>
            <p:nvPr/>
          </p:nvSpPr>
          <p:spPr>
            <a:xfrm>
              <a:off x="-4593141" y="1472803"/>
              <a:ext cx="168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ALL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pixels get </a:t>
              </a:r>
              <a:r>
                <a:rPr lang="en-US" altLang="zh-TW" sz="14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std</a:t>
              </a:r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9" name="圓角矩形 208"/>
          <p:cNvSpPr/>
          <p:nvPr/>
        </p:nvSpPr>
        <p:spPr>
          <a:xfrm>
            <a:off x="2382198" y="1798811"/>
            <a:ext cx="1605551" cy="2025837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0" name="圓角矩形 209"/>
          <p:cNvSpPr/>
          <p:nvPr/>
        </p:nvSpPr>
        <p:spPr>
          <a:xfrm>
            <a:off x="5640981" y="1813804"/>
            <a:ext cx="2473976" cy="2043186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dk1"/>
              </a:solidFill>
              <a:latin typeface="Gill Sans MT" pitchFamily="34" charset="0"/>
            </a:endParaRPr>
          </a:p>
        </p:txBody>
      </p:sp>
      <p:sp>
        <p:nvSpPr>
          <p:cNvPr id="211" name="圓角矩形 210"/>
          <p:cNvSpPr/>
          <p:nvPr/>
        </p:nvSpPr>
        <p:spPr>
          <a:xfrm>
            <a:off x="4251221" y="1796663"/>
            <a:ext cx="1229588" cy="1166712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dk1"/>
              </a:solidFill>
              <a:latin typeface="Gill Sans MT" pitchFamily="34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5576897" y="6529920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1" name="圖片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2" y="4511622"/>
            <a:ext cx="372185" cy="3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4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934" y="980728"/>
            <a:ext cx="2808312" cy="2801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55776" y="1340768"/>
            <a:ext cx="1281602" cy="1040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659682"/>
            <a:ext cx="3694659" cy="358534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92763" y="659681"/>
            <a:ext cx="3701887" cy="35853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3837378" y="659681"/>
            <a:ext cx="655385" cy="681087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837378" y="2381646"/>
            <a:ext cx="662614" cy="1863384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矩形 17"/>
          <p:cNvSpPr/>
          <p:nvPr/>
        </p:nvSpPr>
        <p:spPr>
          <a:xfrm>
            <a:off x="1615729" y="5228330"/>
            <a:ext cx="85419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雖然透過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 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來修補可以補回面板特性，因填回之像素並未進行處理，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看起來有些許不自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然，後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續補償將不採用此種方法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24" y="4934823"/>
            <a:ext cx="372185" cy="37218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4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96325" y="4793189"/>
            <a:ext cx="4047720" cy="90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既然知道了元件的特性，演算進行運算的區塊也應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照元件特性設計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像素而為一組進行切換，因此我以每</a:t>
            </a:r>
            <a:r>
              <a:rPr lang="en-US" altLang="zh-TW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3</a:t>
            </a:r>
            <a:r>
              <a:rPr lang="en-US" altLang="zh-TW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2*32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作為分區來個別處理。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178766" y="1757512"/>
            <a:ext cx="2813463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橫向的</a:t>
            </a:r>
            <a:r>
              <a:rPr lang="en-US" altLang="zh-TW" sz="1200" b="1" dirty="0" smtClean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被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削除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的程度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不足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，執行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兩次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雖可以得到較好的結果，但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面板特性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會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被濾除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，雖然可以後續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加回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缺陷點，但圖像依然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不真實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184248" y="1844665"/>
            <a:ext cx="2780240" cy="1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我開始思考是不是在進行運算的區塊大小導致，雖然方法一方法二尚未有效去除橫向雜訊，但有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區塊性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的直向雜訊變得明顯，經過閱讀參考文件了解到是因為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 </a:t>
            </a:r>
            <a:r>
              <a:rPr lang="en-US" altLang="zh-TW" sz="1200" b="1" dirty="0" err="1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中元件切換導致。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097" y="599428"/>
            <a:ext cx="1107735" cy="1074961"/>
          </a:xfrm>
          <a:prstGeom prst="rect">
            <a:avLst/>
          </a:prstGeom>
        </p:spPr>
      </p:pic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525634" y="4612458"/>
            <a:ext cx="3379763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去除空間雜訊的效果不但比較好，且在保持面板特性上也相較於前面方法更於自然，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但需要改善因為演算法缺陷造成誤判。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13946" y="240999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86958"/>
            <a:ext cx="6459055" cy="411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206551" y="1196752"/>
            <a:ext cx="206881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833148" y="127742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1901574" y="132082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6551" y="2007249"/>
            <a:ext cx="2068817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1833148" y="210151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1901574" y="2144914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6552" y="3609233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1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1833148" y="37132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1901574" y="3756665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06551" y="4411332"/>
            <a:ext cx="207264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2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1832944" y="44895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1901574" y="4541879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06552" y="5213431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1832944" y="531457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1" action="ppaction://hlinksldjump"/>
          </p:cNvPr>
          <p:cNvSpPr/>
          <p:nvPr/>
        </p:nvSpPr>
        <p:spPr>
          <a:xfrm rot="5400000">
            <a:off x="1901574" y="5366953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06551" y="2792929"/>
            <a:ext cx="208048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3" name="圓角矩形 32">
            <a:hlinkClick r:id="rId12" action="ppaction://hlinksldjump"/>
          </p:cNvPr>
          <p:cNvSpPr/>
          <p:nvPr/>
        </p:nvSpPr>
        <p:spPr>
          <a:xfrm>
            <a:off x="1831660" y="287112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流程圖: 抽選 33">
            <a:hlinkClick r:id="rId12" action="ppaction://hlinksldjump"/>
          </p:cNvPr>
          <p:cNvSpPr/>
          <p:nvPr/>
        </p:nvSpPr>
        <p:spPr>
          <a:xfrm rot="5400000">
            <a:off x="1911684" y="2923495"/>
            <a:ext cx="231548" cy="231548"/>
          </a:xfrm>
          <a:prstGeom prst="flowChartExtra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701328" y="2252362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974919" y="2251028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6376794" y="4411333"/>
            <a:ext cx="1003518" cy="711630"/>
          </a:xfrm>
          <a:prstGeom prst="roundRect">
            <a:avLst/>
          </a:prstGeom>
          <a:noFill/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181641" y="4420777"/>
            <a:ext cx="1054949" cy="69274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791126" y="3319876"/>
            <a:ext cx="1324707" cy="773743"/>
          </a:xfrm>
          <a:prstGeom prst="roundRect">
            <a:avLst/>
          </a:prstGeom>
          <a:noFill/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084167" y="3341408"/>
            <a:ext cx="1595651" cy="663656"/>
          </a:xfrm>
          <a:prstGeom prst="roundRect">
            <a:avLst/>
          </a:prstGeom>
          <a:noFill/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6" name="群組 35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9" name="圓角矩形 38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0" name="流程圖: 抽選 39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13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954063"/>
            <a:ext cx="4190284" cy="43781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954063"/>
            <a:ext cx="4190284" cy="43781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83472" y="694023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first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1200" y="673421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seventh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4008" y="2708920"/>
            <a:ext cx="3528392" cy="216024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1516" y="5768515"/>
            <a:ext cx="7263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此為同一檔案差別在於，左圖為檔案第一張影像，右圖為第七張影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像，方法三已經去除大部分的空間雜訊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，但演算法進行補償還存在小問題，當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出現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幾個有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缺陷的像素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時，會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影響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到補償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權重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致些許像素經過運算後被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</a:rPr>
              <a:t>判定為離群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的像素，因此</a:t>
            </a: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導致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黑線出現。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517952"/>
            <a:ext cx="372185" cy="3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188640"/>
            <a:ext cx="8229600" cy="1260141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專案摘要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7088" y="722152"/>
            <a:ext cx="81499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專案目的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希望透過程式去除面板驅動器與感測器所造成的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微小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空間雜訊，並在去除雜訊同時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             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須保留面板本身的特性。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3"/>
            <a:endParaRPr lang="en-US" altLang="zh-TW" sz="18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889" y="1699822"/>
            <a:ext cx="8824852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專案內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容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在專案中主要透過陣列取中位數、標準差以及相加減等等數值運算，來自行開發演算法，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                                 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並以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Python3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與 </a:t>
            </a:r>
            <a:r>
              <a:rPr lang="en-US" altLang="zh-TW" sz="1400" b="1" dirty="0" err="1">
                <a:solidFill>
                  <a:schemeClr val="tx1"/>
                </a:solidFill>
                <a:latin typeface="+mn-ea"/>
                <a:ea typeface="+mn-ea"/>
              </a:rPr>
              <a:t>Spyder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(IDE)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作為開發環境，原生圖片為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16bits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灰階，通常螢幕僅能顯示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            8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，把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16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(0~65535)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依比例縮放至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8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(0-255)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，且圖片為面板在暗房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不照光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           取出，大部分像素的值落在七千至八千多，故須使用 </a:t>
            </a:r>
            <a:r>
              <a:rPr lang="en-US" altLang="zh-TW" sz="1400" b="1" dirty="0" err="1">
                <a:solidFill>
                  <a:schemeClr val="tx1"/>
                </a:solidFill>
                <a:latin typeface="+mn-ea"/>
                <a:ea typeface="+mn-ea"/>
              </a:rPr>
              <a:t>Imagej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 (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圖像軟體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調整圖像對比，方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           便人眼識別像素的差別。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4124" y="3658706"/>
            <a:ext cx="8656537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專案結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果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後續介紹的方法由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method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開始一路改善缺點，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method5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是目前處理起來去除空間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            雜訊的最佳方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法，較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method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4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多溢位保護與連續缺陷像素之處理，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由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method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獨特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           同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心圓圖片可以看出大部分的空間雜訊都已被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濾除，卻又可以保留住同心圓。</a:t>
            </a:r>
            <a:endParaRPr lang="zh-TW" altLang="en-US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7889" y="5009069"/>
            <a:ext cx="870186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專案結論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經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由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3D surface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圖形與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SSIM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結構相似性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structural similarity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相互驗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證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處理前與處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理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            後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的圖像明顯去除空間雜訊，並且依然保留住面板本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身的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特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性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	</a:t>
            </a:r>
          </a:p>
          <a:p>
            <a:pPr lvl="3" algn="ctr"/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375062" y="4321123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220762" y="4698508"/>
            <a:ext cx="404772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分析資料來看，每</a:t>
            </a:r>
            <a:r>
              <a:rPr lang="en-US" altLang="zh-TW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一組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值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扣除含有缺陷像素，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資料之見的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差距不大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，改以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為單位處理。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220762" y="1821691"/>
            <a:ext cx="2867623" cy="14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的設計上，會有些非缺陷像素被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補償過頭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，而在後續因為被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判定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成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離群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素而造成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 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執行後，產生些許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異常橫線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1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Method4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276583" y="1894601"/>
            <a:ext cx="2673422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是整個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*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的區塊減去自己的平均數，但沒有添加判別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是否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有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缺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陷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像素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是否</a:t>
            </a:r>
            <a:r>
              <a:rPr lang="zh-TW" altLang="en-US" sz="1200" b="1" dirty="0">
                <a:solidFill>
                  <a:srgbClr val="C00000"/>
                </a:solidFill>
                <a:latin typeface="+mn-ea"/>
                <a:ea typeface="+mn-ea"/>
                <a:sym typeface="Arial" panose="020B0604020202020204" pitchFamily="34" charset="0"/>
              </a:rPr>
              <a:t>存在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，當有值相當大或小會干擾整格區塊算出的平均值，進而在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產生問題。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257159" y="4695241"/>
            <a:ext cx="378923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 4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已經可以處理遇到的正常影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像，能有效去除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與直向且具區塊性的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data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TW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3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 bwMode="auto">
          <a:xfrm>
            <a:off x="2294031" y="1018455"/>
            <a:ext cx="675235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91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152028" y="1128432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721408" y="120910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流程圖: 抽選 12">
            <a:hlinkClick r:id="rId6" action="ppaction://hlinksldjump"/>
          </p:cNvPr>
          <p:cNvSpPr/>
          <p:nvPr/>
        </p:nvSpPr>
        <p:spPr>
          <a:xfrm rot="5400000">
            <a:off x="1789834" y="125250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027" y="1938929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圓角矩形 14">
            <a:hlinkClick r:id="rId7" action="ppaction://hlinksldjump"/>
          </p:cNvPr>
          <p:cNvSpPr/>
          <p:nvPr/>
        </p:nvSpPr>
        <p:spPr>
          <a:xfrm>
            <a:off x="1749143" y="203178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7" action="ppaction://hlinksldjump"/>
          </p:cNvPr>
          <p:cNvSpPr/>
          <p:nvPr/>
        </p:nvSpPr>
        <p:spPr>
          <a:xfrm rot="5400000">
            <a:off x="1817569" y="2075183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52027" y="3525946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1*32Minus median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8" action="ppaction://hlinksldjump"/>
          </p:cNvPr>
          <p:cNvSpPr/>
          <p:nvPr/>
        </p:nvSpPr>
        <p:spPr>
          <a:xfrm>
            <a:off x="1826934" y="362254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8" action="ppaction://hlinksldjump"/>
          </p:cNvPr>
          <p:cNvSpPr/>
          <p:nvPr/>
        </p:nvSpPr>
        <p:spPr>
          <a:xfrm rot="5400000">
            <a:off x="1895360" y="3665938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52027" y="4343012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1*32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Minus</a:t>
            </a:r>
            <a:r>
              <a:rPr lang="en-US" altLang="zh-CN" sz="18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mean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9" action="ppaction://hlinksldjump"/>
          </p:cNvPr>
          <p:cNvSpPr/>
          <p:nvPr/>
        </p:nvSpPr>
        <p:spPr>
          <a:xfrm>
            <a:off x="1755682" y="4430627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9" action="ppaction://hlinksldjump"/>
          </p:cNvPr>
          <p:cNvSpPr/>
          <p:nvPr/>
        </p:nvSpPr>
        <p:spPr>
          <a:xfrm rot="5400000">
            <a:off x="1824312" y="4483001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52027" y="5145111"/>
            <a:ext cx="2023905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0" action="ppaction://hlinksldjump"/>
          </p:cNvPr>
          <p:cNvSpPr/>
          <p:nvPr/>
        </p:nvSpPr>
        <p:spPr>
          <a:xfrm>
            <a:off x="1755682" y="52263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1824312" y="5278689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152027" y="2724609"/>
            <a:ext cx="202326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9" name="圓角矩形 28">
            <a:hlinkClick r:id="rId12" action="ppaction://hlinksldjump"/>
          </p:cNvPr>
          <p:cNvSpPr/>
          <p:nvPr/>
        </p:nvSpPr>
        <p:spPr>
          <a:xfrm>
            <a:off x="1748389" y="280494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流程圖: 抽選 29">
            <a:hlinkClick r:id="rId12" action="ppaction://hlinksldjump"/>
          </p:cNvPr>
          <p:cNvSpPr/>
          <p:nvPr/>
        </p:nvSpPr>
        <p:spPr>
          <a:xfrm rot="5400000">
            <a:off x="1828413" y="2857316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2579440" y="1810309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891238" y="1806656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300192" y="4002157"/>
            <a:ext cx="1152128" cy="74834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073547" y="3978996"/>
            <a:ext cx="1050541" cy="794664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674647" y="2946213"/>
            <a:ext cx="1390303" cy="773743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6077573" y="2946213"/>
            <a:ext cx="1595651" cy="66365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8" name="群組 37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0" name="圓角矩形 39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1" name="流程圖: 抽選 40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9" name="文字方塊 38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6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67733" y="6152516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51520" y="980728"/>
            <a:ext cx="4381500" cy="4695825"/>
            <a:chOff x="251520" y="980728"/>
            <a:chExt cx="4381500" cy="4695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980728"/>
              <a:ext cx="4381500" cy="46958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27584" y="4797152"/>
              <a:ext cx="861331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86274" y="1017976"/>
            <a:ext cx="4446746" cy="4608512"/>
            <a:chOff x="283389" y="5445224"/>
            <a:chExt cx="4446746" cy="460851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389" y="5445224"/>
              <a:ext cx="4414877" cy="4608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矩形 17"/>
            <p:cNvSpPr/>
            <p:nvPr/>
          </p:nvSpPr>
          <p:spPr>
            <a:xfrm>
              <a:off x="283523" y="5445224"/>
              <a:ext cx="4446612" cy="4608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664889" y="980728"/>
            <a:ext cx="4381500" cy="4695825"/>
            <a:chOff x="4664889" y="980728"/>
            <a:chExt cx="4381500" cy="46958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4889" y="980728"/>
              <a:ext cx="4381500" cy="469582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09064" y="4792176"/>
              <a:ext cx="861331" cy="792088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706062" y="1017976"/>
            <a:ext cx="4348123" cy="4621328"/>
            <a:chOff x="4698266" y="5864456"/>
            <a:chExt cx="4348123" cy="46213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8266" y="5877272"/>
              <a:ext cx="4348123" cy="460851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4698266" y="5864456"/>
              <a:ext cx="4348123" cy="462132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42113" y="6161584"/>
            <a:ext cx="854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有效去除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，由結果觀察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效果相似，並且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成功解決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mthod3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遇到錯誤補償導致些許異常線條會出現在某幾張圖像。</a:t>
            </a:r>
            <a:endParaRPr lang="en-US" altLang="zh-TW" sz="12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475656" y="594928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98083" y="5760412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4.67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70395" y="5723534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7.12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2200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16</a:t>
            </a:r>
            <a:r>
              <a:rPr lang="zh-TW" altLang="en-US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52323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32</a:t>
            </a:r>
            <a:r>
              <a:rPr lang="zh-TW" altLang="en-US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" y="5925426"/>
            <a:ext cx="372185" cy="3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7" y="960407"/>
            <a:ext cx="2410103" cy="25933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88180" y="599553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610" y="428182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97" y="960407"/>
            <a:ext cx="2438003" cy="26233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63" y="960407"/>
            <a:ext cx="2461684" cy="264882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49684" y="597972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5228" y="3553734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20" y="4068106"/>
            <a:ext cx="2407010" cy="25899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729" y="4066932"/>
            <a:ext cx="2427718" cy="261228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904" y="4066933"/>
            <a:ext cx="2427718" cy="26122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33861" y="3479768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8764" y="3548762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32143" y="59786"/>
            <a:ext cx="3595929" cy="456663"/>
            <a:chOff x="2812824" y="-129089"/>
            <a:chExt cx="3595929" cy="456663"/>
          </a:xfrm>
        </p:grpSpPr>
        <p:sp>
          <p:nvSpPr>
            <p:cNvPr id="5" name="圓角矩形 4"/>
            <p:cNvSpPr/>
            <p:nvPr/>
          </p:nvSpPr>
          <p:spPr>
            <a:xfrm>
              <a:off x="3598271" y="4142"/>
              <a:ext cx="2074186" cy="3090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2824" y="-129089"/>
              <a:ext cx="3595929" cy="456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皆經過對比調整</a:t>
              </a:r>
              <a:endParaRPr lang="zh-TW" altLang="en-US" sz="1400" b="1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12434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圓角矩形 46"/>
          <p:cNvSpPr/>
          <p:nvPr/>
        </p:nvSpPr>
        <p:spPr>
          <a:xfrm>
            <a:off x="275897" y="5630116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283155" y="4887636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280952" y="4123025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69532" y="3341272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251616" y="2577820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243481" y="1773731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251616" y="1005989"/>
            <a:ext cx="1533593" cy="576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3" name="矩形 22"/>
          <p:cNvSpPr/>
          <p:nvPr/>
        </p:nvSpPr>
        <p:spPr>
          <a:xfrm>
            <a:off x="356207" y="1124744"/>
            <a:ext cx="1385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Raw1 image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1402" y="1912862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5869" y="2534247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6502" y="3460521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1214" y="4085393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8904" y="5569052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8892" y="4842410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563" y="1103591"/>
            <a:ext cx="6647834" cy="385138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563" y="1069674"/>
            <a:ext cx="6647834" cy="386418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564" y="1103591"/>
            <a:ext cx="6647834" cy="385138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563" y="1103591"/>
            <a:ext cx="6647834" cy="385138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6562" y="1069675"/>
            <a:ext cx="6647835" cy="385138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949" y="1069674"/>
            <a:ext cx="6706376" cy="388529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167" y="1069673"/>
            <a:ext cx="6694158" cy="387821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7164288" y="6503198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595572" y="5471900"/>
            <a:ext cx="61511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原始圖檔的可以看出因為圖像受到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noise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，造成圖像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非平面而是具有高低起伏，且依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色看出值在約略在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8100~7950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變動。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87" y="5243064"/>
            <a:ext cx="372185" cy="37218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2601984" y="5471899"/>
            <a:ext cx="6183103" cy="69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method1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處理後，雖然方向錯誤但透過相減中位數補償，雖然可以降低一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點雜訊，但因為平面上的上下起伏依然看起很明顯。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549427" y="5467516"/>
            <a:ext cx="60421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Method2_1time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，可以看到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軸方向還有起伏也就是先前說到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改善不足，且資料經過處理後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8050~8020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變動。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601984" y="5431573"/>
            <a:ext cx="6647974" cy="69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Method2_2time 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資料經處理後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8040~8034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變動，資料已經被過度權縮，變動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值太小導致一些較大的值與較小的值處於同一階層，可以看到圖形上下起伏明顯。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595572" y="5450791"/>
            <a:ext cx="637065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Method3 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Method4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效果較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metheod4 32*1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更為平整，但三者的效果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都較前面幾種方法好很多，在下一張投影片比較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SSIM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時可以也看到這三者都接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0.17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，也可以在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形的左側看到突起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達成保留面板特性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50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  <p:bldP spid="45" grpId="1" animBg="1"/>
      <p:bldP spid="41" grpId="0" animBg="1"/>
      <p:bldP spid="41" grpId="1" animBg="1"/>
      <p:bldP spid="39" grpId="0" animBg="1"/>
      <p:bldP spid="39" grpId="1" animBg="1"/>
      <p:bldP spid="38" grpId="0" animBg="1"/>
      <p:bldP spid="38" grpId="1" animBg="1"/>
      <p:bldP spid="36" grpId="0" animBg="1"/>
      <p:bldP spid="36" grpId="1" animBg="1"/>
      <p:bldP spid="12" grpId="0" animBg="1"/>
      <p:bldP spid="12" grpId="1" animBg="1"/>
      <p:bldP spid="2" grpId="0"/>
      <p:bldP spid="2" grpId="1"/>
      <p:bldP spid="34" grpId="0"/>
      <p:bldP spid="34" grpId="1"/>
      <p:bldP spid="42" grpId="0"/>
      <p:bldP spid="42" grpId="1"/>
      <p:bldP spid="43" grpId="0"/>
      <p:bldP spid="43" grpId="1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12" name="矩形 11"/>
          <p:cNvSpPr/>
          <p:nvPr/>
        </p:nvSpPr>
        <p:spPr>
          <a:xfrm>
            <a:off x="898274" y="784765"/>
            <a:ext cx="8694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SSIM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從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三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个方面综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合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估圖像質量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亮度相似性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、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對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比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度相似性、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结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構</a:t>
            </a:r>
            <a:r>
              <a:rPr lang="zh-CN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相</a:t>
            </a:r>
            <a:r>
              <a:rPr lang="zh-CN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似形</a:t>
            </a:r>
            <a:endParaRPr lang="zh-TW" altLang="en-US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1196752"/>
            <a:ext cx="6604956" cy="2943322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56368"/>
              </p:ext>
            </p:extLst>
          </p:nvPr>
        </p:nvGraphicFramePr>
        <p:xfrm>
          <a:off x="457654" y="4261770"/>
          <a:ext cx="8352928" cy="100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893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SSIM</a:t>
                      </a:r>
                      <a:endParaRPr lang="zh-TW" alt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dirty="0" smtClean="0"/>
                        <a:t>method1</a:t>
                      </a: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method2_1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method2_2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method3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method4_1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method4_2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method5</a:t>
                      </a:r>
                      <a:endParaRPr lang="zh-TW" altLang="en-US" sz="1200" dirty="0" smtClean="0"/>
                    </a:p>
                  </a:txBody>
                  <a:tcPr marL="77569" marR="77569" marT="38784" marB="38784"/>
                </a:tc>
              </a:tr>
              <a:tr h="5187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7569" marR="77569" marT="38784" marB="38784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0.15975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0.40765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0.12574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0.17057</a:t>
                      </a:r>
                      <a:endParaRPr lang="zh-TW" altLang="en-US" sz="1200" dirty="0"/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0.16831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dirty="0" smtClean="0">
                          <a:effectLst/>
                        </a:rPr>
                        <a:t>0.17099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7569" marR="77569" marT="38784" marB="38784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altLang="zh-TW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0.17060</a:t>
                      </a:r>
                      <a:endParaRPr lang="en-US" altLang="zh-TW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69" marR="77569" marT="38784" marB="38784"/>
                </a:tc>
              </a:tr>
            </a:tbl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485495" y="5515054"/>
            <a:ext cx="749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Method1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相似程度低，是因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錯誤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補償方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向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，導致錯誤修正影像，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故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導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致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結構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不相像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94928" y="5912187"/>
            <a:ext cx="847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Method2_1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與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Method2_1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比較看出，當作兩次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補償過頭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0.40765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&gt;&gt;0.12574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，有些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缺陷像素遭抹去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85495" y="6309320"/>
            <a:ext cx="774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Method4 Method5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數值都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接</a:t>
            </a:r>
            <a:r>
              <a:rPr lang="zh-TW" altLang="en-US" sz="1400" b="1" dirty="0" smtClean="0">
                <a:solidFill>
                  <a:srgbClr val="C00000"/>
                </a:solidFill>
                <a:latin typeface="+mn-ea"/>
                <a:ea typeface="+mn-ea"/>
              </a:rPr>
              <a:t>近</a:t>
            </a:r>
            <a:r>
              <a:rPr lang="en-US" altLang="zh-TW" sz="1400" b="1" dirty="0" smtClean="0">
                <a:solidFill>
                  <a:srgbClr val="C00000"/>
                </a:solidFill>
                <a:latin typeface="+mn-ea"/>
                <a:ea typeface="+mn-ea"/>
              </a:rPr>
              <a:t>0.17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，皆保留缺陷像素部分，所以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SSIM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值差距不大。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7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16632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21" y="63995"/>
            <a:ext cx="505384" cy="5053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03848" y="642655"/>
            <a:ext cx="575029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為了試驗</a:t>
            </a:r>
            <a:r>
              <a:rPr lang="en-US" altLang="zh-TW" sz="1400" dirty="0">
                <a:solidFill>
                  <a:schemeClr val="tx1"/>
                </a:solidFill>
                <a:latin typeface="+mj-ea"/>
                <a:ea typeface="+mj-ea"/>
              </a:rPr>
              <a:t>Method4 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的演算法是否已經完善，特別使用一組有特別缺陷</a:t>
            </a:r>
            <a:endParaRPr lang="en-US" altLang="zh-TW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像素的圖檔來進行檢驗，，此組影像是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Cell</a:t>
            </a:r>
            <a:r>
              <a:rPr lang="en-US" altLang="zh-TW" sz="1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於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旋轉塗佈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時，因被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靜電炸</a:t>
            </a:r>
            <a:endParaRPr lang="en-US" altLang="zh-TW" sz="1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傷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而有獨特的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同心圓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出現，圖</a:t>
            </a:r>
            <a:r>
              <a:rPr lang="en-US" altLang="zh-TW" sz="1400" dirty="0">
                <a:solidFill>
                  <a:schemeClr val="tx1"/>
                </a:solidFill>
                <a:latin typeface="+mj-ea"/>
                <a:ea typeface="+mj-ea"/>
              </a:rPr>
              <a:t>(3)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為</a:t>
            </a:r>
            <a:r>
              <a:rPr lang="en-US" altLang="zh-TW" sz="1400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執行完後的部分放大圖，</a:t>
            </a:r>
            <a:endParaRPr lang="en-US" altLang="zh-TW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發現</a:t>
            </a:r>
            <a:r>
              <a:rPr lang="en-US" altLang="zh-TW" sz="1400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在遇到連續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缺陷像素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會出現問題，且缺乏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溢位保護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380541" y="1149317"/>
            <a:ext cx="8643772" cy="3075357"/>
            <a:chOff x="472212" y="1090595"/>
            <a:chExt cx="8643772" cy="30753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12" y="1090595"/>
              <a:ext cx="2652025" cy="286282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4698" y="1826281"/>
              <a:ext cx="1956487" cy="211200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23363" y="2213718"/>
              <a:ext cx="124807" cy="124807"/>
            </a:xfrm>
            <a:prstGeom prst="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54698" y="1818904"/>
              <a:ext cx="1963586" cy="20411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2" name="直線單箭頭接點 11"/>
            <p:cNvCxnSpPr>
              <a:stCxn id="8" idx="3"/>
            </p:cNvCxnSpPr>
            <p:nvPr/>
          </p:nvCxnSpPr>
          <p:spPr>
            <a:xfrm>
              <a:off x="1748170" y="2276122"/>
              <a:ext cx="2099429" cy="7264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9388" y="1558775"/>
              <a:ext cx="2205660" cy="2318772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3124238" y="3711262"/>
              <a:ext cx="615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(1)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818284" y="3690271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(2)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577054" y="3674672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(3)</a:t>
              </a:r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94769" y="3888953"/>
              <a:ext cx="18101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由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rPr>
                <a:t>method4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演算法處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理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77605" y="4769342"/>
            <a:ext cx="4042399" cy="1417300"/>
            <a:chOff x="237255" y="4550294"/>
            <a:chExt cx="4617218" cy="1618836"/>
          </a:xfrm>
        </p:grpSpPr>
        <p:grpSp>
          <p:nvGrpSpPr>
            <p:cNvPr id="19" name="群組 18"/>
            <p:cNvGrpSpPr/>
            <p:nvPr/>
          </p:nvGrpSpPr>
          <p:grpSpPr>
            <a:xfrm>
              <a:off x="237255" y="5013176"/>
              <a:ext cx="730119" cy="730119"/>
              <a:chOff x="676290" y="4639276"/>
              <a:chExt cx="980392" cy="980392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676290" y="4639276"/>
                <a:ext cx="980392" cy="9803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166" y="4797152"/>
                <a:ext cx="664640" cy="664640"/>
              </a:xfrm>
              <a:prstGeom prst="rect">
                <a:avLst/>
              </a:prstGeom>
            </p:spPr>
          </p:pic>
        </p:grpSp>
        <p:sp>
          <p:nvSpPr>
            <p:cNvPr id="25" name="圓角矩形 24"/>
            <p:cNvSpPr/>
            <p:nvPr/>
          </p:nvSpPr>
          <p:spPr>
            <a:xfrm>
              <a:off x="1566610" y="4550294"/>
              <a:ext cx="3287863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連續缺陷像素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(defect pixel)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1566609" y="5557435"/>
              <a:ext cx="3287864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缺乏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溢位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保護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機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制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(overflow)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直線接點 27"/>
            <p:cNvCxnSpPr>
              <a:stCxn id="25" idx="1"/>
              <a:endCxn id="17" idx="6"/>
            </p:cNvCxnSpPr>
            <p:nvPr/>
          </p:nvCxnSpPr>
          <p:spPr>
            <a:xfrm flipH="1">
              <a:off x="967374" y="4856141"/>
              <a:ext cx="599236" cy="5220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26" idx="1"/>
              <a:endCxn id="17" idx="6"/>
            </p:cNvCxnSpPr>
            <p:nvPr/>
          </p:nvCxnSpPr>
          <p:spPr>
            <a:xfrm flipH="1" flipV="1">
              <a:off x="967374" y="5378236"/>
              <a:ext cx="599236" cy="48504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字方塊 39"/>
          <p:cNvSpPr txBox="1"/>
          <p:nvPr/>
        </p:nvSpPr>
        <p:spPr>
          <a:xfrm>
            <a:off x="4499992" y="4447019"/>
            <a:ext cx="4933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在進行修正取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local median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進行修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正，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無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法處理連續缺陷像素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，由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於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遭到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靜電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炸傷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有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許多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像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素是接近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極值</a:t>
            </a:r>
            <a:r>
              <a:rPr lang="en-US" altLang="zh-TW" sz="1400" b="1" dirty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，因此造成修正後會有</a:t>
            </a: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小於零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的像素，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>
                <a:solidFill>
                  <a:srgbClr val="C00000"/>
                </a:solidFill>
                <a:latin typeface="+mn-ea"/>
                <a:ea typeface="+mn-ea"/>
              </a:rPr>
              <a:t>溢位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因此產生，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為此而衍生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09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226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1" y="136002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533451" y="6260501"/>
            <a:ext cx="1594168" cy="495814"/>
            <a:chOff x="5364088" y="6173546"/>
            <a:chExt cx="1594168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7" name="矩形 6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22" y="1356520"/>
            <a:ext cx="6356567" cy="3456384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67544" y="1012249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2036924" y="1092926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2105350" y="1136321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67543" y="1822746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2064659" y="19156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2133085" y="1959000"/>
            <a:ext cx="231548" cy="231548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75674" y="3409763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remove ADC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2105432" y="34969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2173858" y="3540310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75674" y="4226829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remove gate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2071198" y="4314444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2139828" y="4366818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375674" y="566124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2071198" y="575289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0" action="ppaction://hlinksldjump"/>
          </p:cNvPr>
          <p:cNvSpPr/>
          <p:nvPr/>
        </p:nvSpPr>
        <p:spPr>
          <a:xfrm rot="5400000">
            <a:off x="2139828" y="5805264"/>
            <a:ext cx="231548" cy="231548"/>
          </a:xfrm>
          <a:prstGeom prst="flowChartExtract">
            <a:avLst/>
          </a:prstGeom>
          <a:solidFill>
            <a:srgbClr val="520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75674" y="2608426"/>
            <a:ext cx="211513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Mark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defect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1" action="ppaction://hlinksldjump"/>
          </p:cNvPr>
          <p:cNvSpPr/>
          <p:nvPr/>
        </p:nvSpPr>
        <p:spPr>
          <a:xfrm>
            <a:off x="2063905" y="268875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2143929" y="2741133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2792309" y="2788305"/>
            <a:ext cx="1059611" cy="5686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792309" y="1977651"/>
            <a:ext cx="1059611" cy="58725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652121" y="3168577"/>
            <a:ext cx="1080120" cy="62046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876256" y="3173727"/>
            <a:ext cx="1304553" cy="615314"/>
          </a:xfrm>
          <a:prstGeom prst="roundRect">
            <a:avLst/>
          </a:prstGeom>
          <a:noFill/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76256" y="3974105"/>
            <a:ext cx="1304553" cy="59055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210561" y="3974106"/>
            <a:ext cx="2521680" cy="590553"/>
          </a:xfrm>
          <a:prstGeom prst="roundRect">
            <a:avLst/>
          </a:prstGeom>
          <a:noFill/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215453" y="3168577"/>
            <a:ext cx="1101474" cy="620464"/>
          </a:xfrm>
          <a:prstGeom prst="roundRect">
            <a:avLst/>
          </a:prstGeom>
          <a:noFill/>
          <a:ln w="28575"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95479" y="494403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ffset &amp;  overflow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6" name="圓角矩形 35">
            <a:hlinkClick r:id="rId12" action="ppaction://hlinksldjump"/>
          </p:cNvPr>
          <p:cNvSpPr/>
          <p:nvPr/>
        </p:nvSpPr>
        <p:spPr>
          <a:xfrm>
            <a:off x="2091003" y="5035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7" name="流程圖: 抽選 36">
            <a:hlinkClick r:id="rId13" action="ppaction://hlinksldjump"/>
          </p:cNvPr>
          <p:cNvSpPr/>
          <p:nvPr/>
        </p:nvSpPr>
        <p:spPr>
          <a:xfrm rot="5400000">
            <a:off x="2159633" y="5088054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151923" y="6194892"/>
            <a:ext cx="3570679" cy="626724"/>
            <a:chOff x="2777319" y="6202686"/>
            <a:chExt cx="3570679" cy="626724"/>
          </a:xfrm>
        </p:grpSpPr>
        <p:grpSp>
          <p:nvGrpSpPr>
            <p:cNvPr id="39" name="群組 38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1" name="圓角矩形 40">
                <a:hlinkClick r:id="rId14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2" name="流程圖: 抽選 41">
                <a:hlinkClick r:id="rId14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0" name="文字方塊 39"/>
            <p:cNvSpPr txBox="1"/>
            <p:nvPr/>
          </p:nvSpPr>
          <p:spPr>
            <a:xfrm>
              <a:off x="3345253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74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1" name="矩形 20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77423" y="702997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8957" y="692193"/>
            <a:ext cx="1544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Method5</a:t>
            </a:r>
            <a:r>
              <a:rPr lang="en-US" altLang="zh-TW" sz="1800" dirty="0" smtClean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N = 8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3528" y="5914596"/>
            <a:ext cx="8928992" cy="773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右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method5 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處理前面圖片，左圖為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method4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16pixel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一組做處理，可以看出</a:t>
            </a:r>
            <a:endParaRPr lang="en-US" altLang="zh-TW" sz="1200" b="1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兩張圖片的效果大致相同，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method5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再添加溢位保護與連續缺陷像素後，同</a:t>
            </a: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時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可以處理正常照片。</a:t>
            </a:r>
            <a:endParaRPr lang="zh-TW" altLang="en-US" sz="12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6" y="1285894"/>
            <a:ext cx="8244408" cy="44328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1522" y="1290358"/>
            <a:ext cx="8265922" cy="4428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4" name="直線接點 13"/>
          <p:cNvCxnSpPr>
            <a:stCxn id="11" idx="0"/>
            <a:endCxn id="11" idx="2"/>
          </p:cNvCxnSpPr>
          <p:nvPr/>
        </p:nvCxnSpPr>
        <p:spPr>
          <a:xfrm>
            <a:off x="4644483" y="1290358"/>
            <a:ext cx="0" cy="4428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0956"/>
            <a:ext cx="8486603" cy="44283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0980" y="537321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62427" y="5373216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72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方塊 41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Method5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93729" y="619572"/>
            <a:ext cx="6767802" cy="381105"/>
            <a:chOff x="1167825" y="606681"/>
            <a:chExt cx="6767802" cy="381105"/>
          </a:xfrm>
        </p:grpSpPr>
        <p:sp>
          <p:nvSpPr>
            <p:cNvPr id="9" name="矩形 8"/>
            <p:cNvSpPr/>
            <p:nvPr/>
          </p:nvSpPr>
          <p:spPr>
            <a:xfrm>
              <a:off x="7140216" y="64923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7825" y="64138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36" y="606681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latin typeface="+mj-lt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51904" y="979940"/>
            <a:ext cx="8858623" cy="3047759"/>
            <a:chOff x="151904" y="979940"/>
            <a:chExt cx="8858623" cy="3047759"/>
          </a:xfrm>
        </p:grpSpPr>
        <p:grpSp>
          <p:nvGrpSpPr>
            <p:cNvPr id="20" name="群組 19"/>
            <p:cNvGrpSpPr/>
            <p:nvPr/>
          </p:nvGrpSpPr>
          <p:grpSpPr>
            <a:xfrm>
              <a:off x="3161828" y="979940"/>
              <a:ext cx="5848699" cy="3047759"/>
              <a:chOff x="3161828" y="979940"/>
              <a:chExt cx="5848699" cy="3047759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1828" y="979940"/>
                <a:ext cx="2831606" cy="3047759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8921" y="979940"/>
                <a:ext cx="2831606" cy="304775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904" y="979940"/>
              <a:ext cx="2824438" cy="3040044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1156315" y="2204864"/>
            <a:ext cx="6846217" cy="815616"/>
            <a:chOff x="1156315" y="2204864"/>
            <a:chExt cx="6846217" cy="815616"/>
          </a:xfrm>
        </p:grpSpPr>
        <p:sp>
          <p:nvSpPr>
            <p:cNvPr id="16" name="矩形 15"/>
            <p:cNvSpPr/>
            <p:nvPr/>
          </p:nvSpPr>
          <p:spPr>
            <a:xfrm>
              <a:off x="1156315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69823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6916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28652" y="1014314"/>
            <a:ext cx="8843063" cy="2971296"/>
            <a:chOff x="151904" y="1069080"/>
            <a:chExt cx="8843063" cy="2971296"/>
          </a:xfrm>
        </p:grpSpPr>
        <p:grpSp>
          <p:nvGrpSpPr>
            <p:cNvPr id="26" name="群組 25"/>
            <p:cNvGrpSpPr/>
            <p:nvPr/>
          </p:nvGrpSpPr>
          <p:grpSpPr>
            <a:xfrm>
              <a:off x="151904" y="1069080"/>
              <a:ext cx="8843063" cy="2971296"/>
              <a:chOff x="167464" y="3785019"/>
              <a:chExt cx="8843063" cy="297129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64" y="3785019"/>
                <a:ext cx="2826354" cy="2971296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32" y="3785019"/>
                <a:ext cx="2797587" cy="2941053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6193" y="3785019"/>
                <a:ext cx="2804334" cy="2948146"/>
              </a:xfrm>
              <a:prstGeom prst="rect">
                <a:avLst/>
              </a:prstGeom>
            </p:spPr>
          </p:pic>
        </p:grpSp>
        <p:sp>
          <p:nvSpPr>
            <p:cNvPr id="32" name="矩形 31"/>
            <p:cNvSpPr/>
            <p:nvPr/>
          </p:nvSpPr>
          <p:spPr>
            <a:xfrm>
              <a:off x="1043608" y="125349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08856" y="124945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020272" y="1225447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312375" y="4108063"/>
            <a:ext cx="8567175" cy="2534186"/>
            <a:chOff x="312375" y="4108063"/>
            <a:chExt cx="8567175" cy="2534186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375" y="4108063"/>
              <a:ext cx="2399463" cy="2522512"/>
            </a:xfrm>
            <a:prstGeom prst="rect">
              <a:avLst/>
            </a:prstGeom>
          </p:spPr>
        </p:pic>
        <p:grpSp>
          <p:nvGrpSpPr>
            <p:cNvPr id="39" name="群組 38"/>
            <p:cNvGrpSpPr/>
            <p:nvPr/>
          </p:nvGrpSpPr>
          <p:grpSpPr>
            <a:xfrm>
              <a:off x="312375" y="4108063"/>
              <a:ext cx="8567175" cy="2534186"/>
              <a:chOff x="312375" y="4108063"/>
              <a:chExt cx="8567175" cy="2534186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0087" y="4108063"/>
                <a:ext cx="2399463" cy="2522512"/>
              </a:xfrm>
              <a:prstGeom prst="rect">
                <a:avLst/>
              </a:prstGeom>
            </p:spPr>
          </p:pic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7899" y="4117291"/>
                <a:ext cx="2399463" cy="2513284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312375" y="4108063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471253" y="4114979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6733" y="4119737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sp>
        <p:nvSpPr>
          <p:cNvPr id="41" name="文字方塊 4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28870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0440" y="6896"/>
            <a:ext cx="9144000" cy="68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6896"/>
            <a:ext cx="2843808" cy="6858000"/>
          </a:xfrm>
          <a:prstGeom prst="rect">
            <a:avLst/>
          </a:prstGeom>
          <a:solidFill>
            <a:srgbClr val="1E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592" y="2492896"/>
            <a:ext cx="2592288" cy="80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 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043608" y="342960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51" y="332656"/>
            <a:ext cx="1091045" cy="383684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4644008" y="1196752"/>
            <a:ext cx="2329968" cy="4399344"/>
            <a:chOff x="4135872" y="1173362"/>
            <a:chExt cx="2329968" cy="4399344"/>
          </a:xfrm>
        </p:grpSpPr>
        <p:sp>
          <p:nvSpPr>
            <p:cNvPr id="15" name="矩形 14"/>
            <p:cNvSpPr/>
            <p:nvPr/>
          </p:nvSpPr>
          <p:spPr>
            <a:xfrm>
              <a:off x="4135872" y="1173362"/>
              <a:ext cx="648072" cy="64807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45984" y="3668204"/>
              <a:ext cx="648072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03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37862" y="4924634"/>
              <a:ext cx="648072" cy="648072"/>
            </a:xfrm>
            <a:prstGeom prst="rect">
              <a:avLst/>
            </a:prstGeom>
            <a:solidFill>
              <a:srgbClr val="FAC674"/>
            </a:solidFill>
            <a:ln>
              <a:solidFill>
                <a:srgbClr val="FAC67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04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45984" y="2420888"/>
              <a:ext cx="648072" cy="648072"/>
            </a:xfrm>
            <a:prstGeom prst="rect">
              <a:avLst/>
            </a:prstGeom>
            <a:solidFill>
              <a:srgbClr val="006794"/>
            </a:solidFill>
            <a:ln>
              <a:solidFill>
                <a:srgbClr val="00679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02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015960" y="1245370"/>
              <a:ext cx="141577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專案目的</a:t>
              </a:r>
            </a:p>
            <a:p>
              <a:endParaRPr lang="zh-TW" altLang="en-US" u="sng" dirty="0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32236" y="251409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解決方法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050068" y="37427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結果比較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004048" y="497983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後續規劃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276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6156176" y="3791675"/>
            <a:ext cx="2831606" cy="3066325"/>
            <a:chOff x="5071883" y="3802381"/>
            <a:chExt cx="2831606" cy="306632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883" y="3802381"/>
              <a:ext cx="2831606" cy="3047759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100910" y="653015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18363" y="3811299"/>
            <a:ext cx="2824438" cy="3040044"/>
            <a:chOff x="5071883" y="703265"/>
            <a:chExt cx="2824438" cy="304004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1883" y="703265"/>
              <a:ext cx="2824438" cy="304004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6987098" y="336265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143995" y="3801605"/>
            <a:ext cx="2831606" cy="3047759"/>
            <a:chOff x="1138330" y="3820947"/>
            <a:chExt cx="2831606" cy="30477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330" y="3820947"/>
              <a:ext cx="2831606" cy="304775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051785" y="6530152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766848" y="661451"/>
            <a:ext cx="2824437" cy="3049286"/>
            <a:chOff x="313013" y="674650"/>
            <a:chExt cx="2824437" cy="304928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7"/>
            <a:srcRect b="3462"/>
            <a:stretch/>
          </p:blipFill>
          <p:spPr>
            <a:xfrm>
              <a:off x="313013" y="674650"/>
              <a:ext cx="2824437" cy="304928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1696030" y="3379084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+mj-lt"/>
                </a:rPr>
                <a:t>Origin image</a:t>
              </a:r>
              <a:endParaRPr lang="zh-TW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22559"/>
              </p:ext>
            </p:extLst>
          </p:nvPr>
        </p:nvGraphicFramePr>
        <p:xfrm>
          <a:off x="5080523" y="620687"/>
          <a:ext cx="2484546" cy="3069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847"/>
                <a:gridCol w="1293699"/>
              </a:tblGrid>
              <a:tr h="56714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dirty="0" smtClean="0"/>
                        <a:t>Method5</a:t>
                      </a:r>
                      <a:r>
                        <a:rPr lang="en-US" altLang="zh-TW" sz="1800" baseline="0" dirty="0" smtClean="0"/>
                        <a:t> </a:t>
                      </a:r>
                      <a:endParaRPr lang="zh-TW" altLang="en-US" sz="1800" dirty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dirty="0" smtClean="0"/>
                        <a:t>SSIM</a:t>
                      </a: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  <a:tr h="5782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512</a:t>
                      </a:r>
                      <a:endParaRPr lang="zh-TW" altLang="en-US" sz="1400" dirty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  <a:tr h="578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256</a:t>
                      </a:r>
                      <a:endParaRPr lang="zh-TW" altLang="en-US" sz="1400" dirty="0" smtClean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  <a:tr h="578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N  = </a:t>
                      </a:r>
                      <a:r>
                        <a:rPr lang="zh-TW" altLang="en-US" sz="1400" baseline="0" dirty="0" smtClean="0"/>
                        <a:t> </a:t>
                      </a:r>
                      <a:r>
                        <a:rPr lang="en-US" altLang="zh-TW" sz="1400" baseline="0" dirty="0" smtClean="0"/>
                        <a:t>32</a:t>
                      </a:r>
                      <a:endParaRPr lang="zh-TW" altLang="en-US" sz="1400" dirty="0" smtClean="0"/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  <a:tr h="5782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Mentor</a:t>
                      </a:r>
                      <a:endParaRPr lang="zh-TW" alt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969" marR="76969" marT="38485" marB="384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TW" altLang="en-US" sz="1800" dirty="0"/>
                    </a:p>
                  </a:txBody>
                  <a:tcPr marL="76969" marR="76969" marT="38485" marB="3848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0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7" name="矩形 6"/>
          <p:cNvSpPr/>
          <p:nvPr/>
        </p:nvSpPr>
        <p:spPr>
          <a:xfrm>
            <a:off x="1564981" y="880804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Raw Image 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1229" y="906262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+mn-ea"/>
                <a:ea typeface="+mn-ea"/>
              </a:rPr>
              <a:t>N = 256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33328" y="893425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32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55231" y="911956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+mn-ea"/>
                <a:ea typeface="+mn-ea"/>
              </a:rPr>
              <a:t>N = 512 </a:t>
            </a:r>
            <a:endParaRPr lang="zh-TW" altLang="en-US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3348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62902" y="803860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91787" y="792575"/>
            <a:ext cx="303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endParaRPr lang="zh-TW" altLang="en-US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14555"/>
            <a:ext cx="8542872" cy="49492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03269"/>
            <a:ext cx="8562352" cy="496054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503269"/>
            <a:ext cx="8542872" cy="49492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9" y="1536321"/>
            <a:ext cx="8542872" cy="494925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092280" y="6518632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31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77023"/>
            <a:ext cx="1152128" cy="11521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77" y="120555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680" y="173192"/>
            <a:ext cx="2307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後續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FOLLOW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UP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3528" y="1099774"/>
            <a:ext cx="7816030" cy="3528392"/>
            <a:chOff x="936900" y="1204021"/>
            <a:chExt cx="6842865" cy="3089075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auto">
            <a:xfrm>
              <a:off x="3203849" y="1208782"/>
              <a:ext cx="4575916" cy="9256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lIns="62111" tIns="31055" rIns="62111" bIns="31055" anchor="ctr"/>
            <a:lstStyle/>
            <a:p>
              <a:pPr algn="ctr">
                <a:lnSpc>
                  <a:spcPct val="120000"/>
                </a:lnSpc>
              </a:pPr>
              <a:r>
                <a:rPr lang="zh-TW" altLang="en-US" sz="1400" b="1" dirty="0" smtClean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優化目前演算法的流程，減少運算負擔，加快程式運行數度。</a:t>
              </a:r>
              <a:endParaRPr lang="zh-CN" altLang="zh-CN" sz="1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936900" y="1204021"/>
              <a:ext cx="6842865" cy="3089075"/>
              <a:chOff x="936900" y="1204021"/>
              <a:chExt cx="6842865" cy="3089075"/>
            </a:xfrm>
          </p:grpSpPr>
          <p:sp>
            <p:nvSpPr>
              <p:cNvPr id="9" name="箭头3"/>
              <p:cNvSpPr>
                <a:spLocks noChangeArrowheads="1"/>
              </p:cNvSpPr>
              <p:nvPr/>
            </p:nvSpPr>
            <p:spPr bwMode="auto">
              <a:xfrm flipV="1">
                <a:off x="1357586" y="2745482"/>
                <a:ext cx="845389" cy="1177975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箭头2"/>
              <p:cNvSpPr>
                <a:spLocks noChangeArrowheads="1"/>
              </p:cNvSpPr>
              <p:nvPr/>
            </p:nvSpPr>
            <p:spPr bwMode="auto">
              <a:xfrm rot="-5400000">
                <a:off x="1585185" y="2259124"/>
                <a:ext cx="252306" cy="1005947"/>
              </a:xfrm>
              <a:custGeom>
                <a:avLst/>
                <a:gdLst/>
                <a:ahLst/>
                <a:cxnLst>
                  <a:cxn ang="0">
                    <a:pos x="37" y="1"/>
                  </a:cxn>
                  <a:cxn ang="0">
                    <a:pos x="45" y="472"/>
                  </a:cxn>
                  <a:cxn ang="0">
                    <a:pos x="0" y="474"/>
                  </a:cxn>
                  <a:cxn ang="0">
                    <a:pos x="72" y="604"/>
                  </a:cxn>
                  <a:cxn ang="0">
                    <a:pos x="142" y="474"/>
                  </a:cxn>
                  <a:cxn ang="0">
                    <a:pos x="100" y="474"/>
                  </a:cxn>
                  <a:cxn ang="0">
                    <a:pos x="99" y="0"/>
                  </a:cxn>
                  <a:cxn ang="0">
                    <a:pos x="37" y="1"/>
                  </a:cxn>
                </a:cxnLst>
                <a:rect l="0" t="0" r="r" b="b"/>
                <a:pathLst>
                  <a:path w="142" h="604">
                    <a:moveTo>
                      <a:pt x="37" y="1"/>
                    </a:moveTo>
                    <a:lnTo>
                      <a:pt x="45" y="472"/>
                    </a:lnTo>
                    <a:lnTo>
                      <a:pt x="0" y="474"/>
                    </a:lnTo>
                    <a:lnTo>
                      <a:pt x="72" y="604"/>
                    </a:lnTo>
                    <a:lnTo>
                      <a:pt x="142" y="474"/>
                    </a:lnTo>
                    <a:lnTo>
                      <a:pt x="100" y="474"/>
                    </a:lnTo>
                    <a:lnTo>
                      <a:pt x="99" y="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箭头1"/>
              <p:cNvSpPr>
                <a:spLocks noChangeArrowheads="1"/>
              </p:cNvSpPr>
              <p:nvPr/>
            </p:nvSpPr>
            <p:spPr bwMode="auto">
              <a:xfrm>
                <a:off x="1352823" y="1499296"/>
                <a:ext cx="845389" cy="1364746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文本2"/>
              <p:cNvSpPr>
                <a:spLocks noChangeArrowheads="1"/>
              </p:cNvSpPr>
              <p:nvPr/>
            </p:nvSpPr>
            <p:spPr bwMode="auto">
              <a:xfrm>
                <a:off x="3203848" y="2297807"/>
                <a:ext cx="4575915" cy="92403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閱讀更多相關資料與</a:t>
                </a:r>
                <a:r>
                  <a:rPr lang="en-US" altLang="zh-TW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Paper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持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續找尋新的演算法 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标题2"/>
              <p:cNvSpPr>
                <a:spLocks noChangeArrowheads="1"/>
              </p:cNvSpPr>
              <p:nvPr/>
            </p:nvSpPr>
            <p:spPr bwMode="auto">
              <a:xfrm>
                <a:off x="2271987" y="2297807"/>
                <a:ext cx="961712" cy="924030"/>
              </a:xfrm>
              <a:prstGeom prst="roundRect">
                <a:avLst>
                  <a:gd name="adj" fmla="val 1192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尋找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本3"/>
              <p:cNvSpPr>
                <a:spLocks noChangeArrowheads="1"/>
              </p:cNvSpPr>
              <p:nvPr/>
            </p:nvSpPr>
            <p:spPr bwMode="auto">
              <a:xfrm>
                <a:off x="3203849" y="3378896"/>
                <a:ext cx="4575916" cy="91420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將找尋到的演算法用程式實現，並測試其結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果。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标题3"/>
              <p:cNvSpPr>
                <a:spLocks noChangeArrowheads="1"/>
              </p:cNvSpPr>
              <p:nvPr/>
            </p:nvSpPr>
            <p:spPr bwMode="auto">
              <a:xfrm>
                <a:off x="2271987" y="3378896"/>
                <a:ext cx="961712" cy="914200"/>
              </a:xfrm>
              <a:prstGeom prst="roundRect">
                <a:avLst>
                  <a:gd name="adj" fmla="val 11921"/>
                </a:avLst>
              </a:prstGeom>
              <a:solidFill>
                <a:schemeClr val="accent2"/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嘗試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Oval 19"/>
              <p:cNvSpPr>
                <a:spLocks noChangeArrowheads="1"/>
              </p:cNvSpPr>
              <p:nvPr/>
            </p:nvSpPr>
            <p:spPr bwMode="auto">
              <a:xfrm>
                <a:off x="936900" y="2297807"/>
                <a:ext cx="922392" cy="92403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後續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标题1"/>
              <p:cNvSpPr>
                <a:spLocks noChangeArrowheads="1"/>
              </p:cNvSpPr>
              <p:nvPr/>
            </p:nvSpPr>
            <p:spPr bwMode="auto">
              <a:xfrm>
                <a:off x="2271987" y="1204021"/>
                <a:ext cx="961712" cy="930584"/>
              </a:xfrm>
              <a:prstGeom prst="roundRect">
                <a:avLst>
                  <a:gd name="adj" fmla="val 1192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 化</a:t>
                </a:r>
                <a:endParaRPr lang="zh-CN" altLang="zh-CN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4" y="4802568"/>
            <a:ext cx="1681572" cy="168157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38" y="4945766"/>
            <a:ext cx="1912234" cy="191223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157192"/>
            <a:ext cx="1872019" cy="1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42104-067A-47FC-B643-2306F7C8860E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4088" y="3356992"/>
            <a:ext cx="4234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zh-TW" altLang="en-US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eference</a:t>
            </a:r>
            <a:endParaRPr lang="zh-TW" altLang="en-US" sz="4800" b="1" u="sng" spc="3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56992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0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88640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R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eference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50" y="94320"/>
            <a:ext cx="588750" cy="588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249" y="939832"/>
            <a:ext cx="8262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Richard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L.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Weisfield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and 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5"/>
              </a:rPr>
              <a:t>N. Robert Bennett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"Electronic noise analysis of a 127-</a:t>
            </a:r>
            <a:r>
              <a:rPr lang="el-GR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μ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m 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pixel TFT/photodiode array", Proc. 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SPIE 4320, Medical Imaging 2001: Physics of Medical Imaging, (28 June 2001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);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24694" y="1772816"/>
            <a:ext cx="8619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Z. Wang et al.,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"Fixed pattern noise and temporal noise degradation induced by radiation effects in pinned photodiode CMOS image sensors", IEEE Trans.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Nucl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. Sci., vol. 65, no. 6, pp. 1264-1270, Jun. 2018.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694" y="2564904"/>
            <a:ext cx="642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【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影像處理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】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雜訊與濾波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Noise and Filter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.Jason Chen.1/14/2019.[Online]</a:t>
            </a:r>
          </a:p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url:</a:t>
            </a:r>
            <a:r>
              <a:rPr lang="en-US" altLang="zh-TW" sz="1400" dirty="0" smtClean="0">
                <a:hlinkClick r:id="rId6"/>
              </a:rPr>
              <a:t>https</a:t>
            </a:r>
            <a:r>
              <a:rPr lang="en-US" altLang="zh-TW" sz="1400" dirty="0">
                <a:hlinkClick r:id="rId6"/>
              </a:rPr>
              <a:t>://jason-chen-1992.weebly.com/home/-noise-and-filter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6560" y="3284984"/>
            <a:ext cx="8367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图解噪声与去噪 之一：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 pattern noise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（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FPN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）与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temporal noise.</a:t>
            </a:r>
            <a:r>
              <a:rPr lang="zh-TW" altLang="en-US" sz="1400" b="1" dirty="0" smtClean="0"/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《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大话成像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all in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camera》.Apr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19, 2016.[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Online].url : </a:t>
            </a:r>
            <a:r>
              <a:rPr lang="en-US" altLang="zh-TW" sz="1400" dirty="0" smtClean="0">
                <a:hlinkClick r:id="rId7"/>
              </a:rPr>
              <a:t>http</a:t>
            </a:r>
            <a:r>
              <a:rPr lang="en-US" altLang="zh-TW" sz="1400" dirty="0">
                <a:hlinkClick r:id="rId7"/>
              </a:rPr>
              <a:t>://allincamera.github.io/post/noise_and_denoise1/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560" y="4023648"/>
            <a:ext cx="88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Zhenwang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Liu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Jiangtao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Xu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Xinlei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Kaiming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Nie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Weimin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Jin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"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Fixed-Pattern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Noise "Correction Method Based on Gray Value Compensation for TDI CMOS Image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Sensor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"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Sensors (Basel) 2015 Sep; 15(9): 23496–23513. Published online 2015 Sep 16. 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doi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: 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10.3390/s150923496.</a:t>
            </a:r>
          </a:p>
          <a:p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 smtClean="0">
                <a:hlinkClick r:id="rId8"/>
              </a:rPr>
              <a:t> </a:t>
            </a:r>
            <a:r>
              <a:rPr lang="en-US" altLang="zh-TW" sz="1400" dirty="0">
                <a:hlinkClick r:id="rId8"/>
              </a:rPr>
              <a:t>https://www.ncbi.nlm.nih.gov/pmc/articles/PMC4610554/citedby/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560" y="4977755"/>
            <a:ext cx="583264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200" kern="1200">
                <a:solidFill>
                  <a:srgbClr val="FFFFFF"/>
                </a:solidFill>
                <a:latin typeface="Gill Sans MT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  <a:t/>
            </a:r>
            <a:b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  <a:hlinkClick r:id="rId9"/>
              </a:rPr>
            </a:br>
            <a:r>
              <a:rPr lang="en-US" altLang="zh-TW" sz="1400" u="sng" dirty="0" err="1" smtClean="0">
                <a:solidFill>
                  <a:srgbClr val="0563C1"/>
                </a:solidFill>
                <a:latin typeface="Arial" panose="020B0604020202020204" pitchFamily="34" charset="0"/>
              </a:rPr>
              <a:t>torywalker.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Charlotte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NC .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9"/>
              </a:rPr>
              <a:t>histogram-equalizer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.6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Mar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2019.[</a:t>
            </a:r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Github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]</a:t>
            </a:r>
          </a:p>
          <a:p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>
                <a:hlinkClick r:id="rId8"/>
              </a:rPr>
              <a:t> </a:t>
            </a:r>
            <a:r>
              <a:rPr lang="en-US" altLang="zh-TW" sz="1400" dirty="0">
                <a:hlinkClick r:id="rId9"/>
              </a:rPr>
              <a:t>https://</a:t>
            </a:r>
            <a:r>
              <a:rPr lang="en-US" altLang="zh-TW" sz="1400" dirty="0" smtClean="0">
                <a:hlinkClick r:id="rId9"/>
              </a:rPr>
              <a:t>github.com/torywalker/histogram-equalizer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5961" y="5805264"/>
            <a:ext cx="86105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Zhou Wang, Member,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IEEE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, Alan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C.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Bovik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Fellow, IEEE Hamid R. Sheikh, Student Member, IEEE, and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Eero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P.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Simoncelli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Senior Member, IEEE " Image Quality Assessment: From Error Visibility to Structural Similarity " EEE TRANSACTIONS ON IMAGE PROCESSING, VOL. 13, NO. 4, APRIL 2004</a:t>
            </a:r>
          </a:p>
        </p:txBody>
      </p:sp>
    </p:spTree>
    <p:extLst>
      <p:ext uri="{BB962C8B-B14F-4D97-AF65-F5344CB8AC3E}">
        <p14:creationId xmlns:p14="http://schemas.microsoft.com/office/powerpoint/2010/main" val="24629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779912" y="3693669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u="sng" dirty="0" smtClean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以下為超連結</a:t>
            </a:r>
            <a:r>
              <a:rPr lang="zh-TW" altLang="en-US" sz="4800" b="1" u="sng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附錄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612222"/>
            <a:ext cx="993890" cy="9938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9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06207" y="548680"/>
            <a:ext cx="9024428" cy="1889126"/>
            <a:chOff x="306207" y="548680"/>
            <a:chExt cx="9024428" cy="1889126"/>
          </a:xfrm>
        </p:grpSpPr>
        <p:grpSp>
          <p:nvGrpSpPr>
            <p:cNvPr id="5" name="群組 4"/>
            <p:cNvGrpSpPr/>
            <p:nvPr/>
          </p:nvGrpSpPr>
          <p:grpSpPr>
            <a:xfrm>
              <a:off x="3419872" y="548680"/>
              <a:ext cx="3614813" cy="869537"/>
              <a:chOff x="4046328" y="696394"/>
              <a:chExt cx="3848865" cy="925838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4046328" y="1253920"/>
                <a:ext cx="3848865" cy="3683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單箭頭接點 6"/>
              <p:cNvCxnSpPr/>
              <p:nvPr/>
            </p:nvCxnSpPr>
            <p:spPr>
              <a:xfrm>
                <a:off x="4225922" y="1422368"/>
                <a:ext cx="3508177" cy="23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群組 7"/>
              <p:cNvGrpSpPr/>
              <p:nvPr/>
            </p:nvGrpSpPr>
            <p:grpSpPr>
              <a:xfrm>
                <a:off x="4259644" y="696394"/>
                <a:ext cx="3448822" cy="554408"/>
                <a:chOff x="3402549" y="140716"/>
                <a:chExt cx="3567626" cy="630857"/>
              </a:xfrm>
            </p:grpSpPr>
            <p:sp>
              <p:nvSpPr>
                <p:cNvPr id="9" name="弧形 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4492849" y="140716"/>
                  <a:ext cx="1174470" cy="335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err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data_length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306207" y="1114367"/>
              <a:ext cx="27706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irst Step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Read raw image</a:t>
              </a: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943421" y="1613551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輸入圖片為一列資料，每張圖大小為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，故每張圖有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由</a:t>
              </a:r>
              <a:r>
                <a:rPr lang="en-US" altLang="zh-TW" sz="12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data_length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17794556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算出，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也就是圖片張數。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0207" y="4017134"/>
            <a:ext cx="8746790" cy="2787517"/>
            <a:chOff x="590207" y="4017134"/>
            <a:chExt cx="8746790" cy="27875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590207" y="4877234"/>
              <a:ext cx="2473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Third Step 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弧形 51"/>
            <p:cNvSpPr/>
            <p:nvPr/>
          </p:nvSpPr>
          <p:spPr>
            <a:xfrm rot="20539812" flipV="1">
              <a:off x="4569816" y="5934871"/>
              <a:ext cx="1146912" cy="226837"/>
            </a:xfrm>
            <a:prstGeom prst="arc">
              <a:avLst>
                <a:gd name="adj1" fmla="val 16200000"/>
                <a:gd name="adj2" fmla="val 21152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3223047" y="4017134"/>
              <a:ext cx="3157722" cy="2293095"/>
              <a:chOff x="3698466" y="4008422"/>
              <a:chExt cx="4096502" cy="2974827"/>
            </a:xfrm>
          </p:grpSpPr>
          <p:sp>
            <p:nvSpPr>
              <p:cNvPr id="140" name="圓角矩形 139"/>
              <p:cNvSpPr/>
              <p:nvPr/>
            </p:nvSpPr>
            <p:spPr>
              <a:xfrm>
                <a:off x="4970981" y="4008422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4797485" y="4143023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4636500" y="4249901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4458907" y="4356779"/>
                <a:ext cx="2507783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4" name="直線單箭頭接點 143"/>
              <p:cNvCxnSpPr/>
              <p:nvPr/>
            </p:nvCxnSpPr>
            <p:spPr>
              <a:xfrm flipV="1">
                <a:off x="7118323" y="5001512"/>
                <a:ext cx="676645" cy="5133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群組 144"/>
              <p:cNvGrpSpPr/>
              <p:nvPr/>
            </p:nvGrpSpPr>
            <p:grpSpPr>
              <a:xfrm>
                <a:off x="4545035" y="6519532"/>
                <a:ext cx="1506341" cy="463717"/>
                <a:chOff x="-593501" y="4216055"/>
                <a:chExt cx="2250189" cy="663762"/>
              </a:xfrm>
            </p:grpSpPr>
            <p:sp>
              <p:nvSpPr>
                <p:cNvPr id="150" name="弧形 149"/>
                <p:cNvSpPr/>
                <p:nvPr/>
              </p:nvSpPr>
              <p:spPr>
                <a:xfrm rot="1060188" flipH="1" flipV="1">
                  <a:off x="-593501" y="4216055"/>
                  <a:ext cx="2210755" cy="418976"/>
                </a:xfrm>
                <a:prstGeom prst="arc">
                  <a:avLst>
                    <a:gd name="adj1" fmla="val 16200000"/>
                    <a:gd name="adj2" fmla="val 21152637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文字方塊 150"/>
                <p:cNvSpPr txBox="1"/>
                <p:nvPr/>
              </p:nvSpPr>
              <p:spPr>
                <a:xfrm>
                  <a:off x="651925" y="4395059"/>
                  <a:ext cx="1004763" cy="484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1344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46" name="群組 145"/>
              <p:cNvGrpSpPr/>
              <p:nvPr/>
            </p:nvGrpSpPr>
            <p:grpSpPr>
              <a:xfrm rot="16200000">
                <a:off x="3096335" y="5304195"/>
                <a:ext cx="1885511" cy="681249"/>
                <a:chOff x="-322689" y="3261768"/>
                <a:chExt cx="3212081" cy="975134"/>
              </a:xfrm>
            </p:grpSpPr>
            <p:sp>
              <p:nvSpPr>
                <p:cNvPr id="147" name="弧形 14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弧形 14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/>
                <p:cNvSpPr txBox="1"/>
                <p:nvPr/>
              </p:nvSpPr>
              <p:spPr>
                <a:xfrm rot="5400000">
                  <a:off x="762261" y="3454693"/>
                  <a:ext cx="962780" cy="5769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1324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65" name="矩形 164"/>
            <p:cNvSpPr/>
            <p:nvPr/>
          </p:nvSpPr>
          <p:spPr>
            <a:xfrm>
              <a:off x="4185841" y="5438448"/>
              <a:ext cx="14623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2949783" y="6342986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的圖像陣列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(16bits/per pixel)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，值落在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65535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間。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2537" y="2320243"/>
            <a:ext cx="8496210" cy="1570156"/>
            <a:chOff x="482537" y="2320243"/>
            <a:chExt cx="8496210" cy="1570156"/>
          </a:xfrm>
        </p:grpSpPr>
        <p:sp>
          <p:nvSpPr>
            <p:cNvPr id="22" name="文字方塊 21"/>
            <p:cNvSpPr txBox="1"/>
            <p:nvPr/>
          </p:nvSpPr>
          <p:spPr>
            <a:xfrm>
              <a:off x="717811" y="280862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82537" y="2637673"/>
              <a:ext cx="251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Second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N*1779456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3068070" y="2320243"/>
              <a:ext cx="3856822" cy="1109603"/>
              <a:chOff x="4021265" y="2175889"/>
              <a:chExt cx="4126890" cy="1187301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4285723" y="267389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4208546" y="277812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4131369" y="289011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021265" y="301137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4430644" y="2175889"/>
                <a:ext cx="3294323" cy="561530"/>
                <a:chOff x="3402549" y="102646"/>
                <a:chExt cx="3567626" cy="668927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437000" y="102646"/>
                  <a:ext cx="1374960" cy="3530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N*1*1779456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8" name="直線單箭頭接點 17"/>
              <p:cNvCxnSpPr/>
              <p:nvPr/>
            </p:nvCxnSpPr>
            <p:spPr>
              <a:xfrm>
                <a:off x="4417330" y="3183683"/>
                <a:ext cx="3046380" cy="1599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V="1">
                <a:off x="7702533" y="2719294"/>
                <a:ext cx="445622" cy="4483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字方塊 42"/>
            <p:cNvSpPr txBox="1"/>
            <p:nvPr/>
          </p:nvSpPr>
          <p:spPr>
            <a:xfrm>
              <a:off x="2951453" y="3613400"/>
              <a:ext cx="6027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原本一列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2D-array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變形成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N * 1 * 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3D-array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51520" y="1998963"/>
            <a:ext cx="2510921" cy="2373665"/>
            <a:chOff x="104777" y="1691446"/>
            <a:chExt cx="3201554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rgbClr val="FAC67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996012" cy="54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1344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690425" y="3061460"/>
              <a:ext cx="2349103" cy="758700"/>
              <a:chOff x="-322689" y="3376230"/>
              <a:chExt cx="3212081" cy="954397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727041" y="3558301"/>
                <a:ext cx="954397" cy="590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向右箭號 13"/>
          <p:cNvSpPr/>
          <p:nvPr/>
        </p:nvSpPr>
        <p:spPr>
          <a:xfrm>
            <a:off x="2877323" y="3316360"/>
            <a:ext cx="1681722" cy="17854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4748" y="4605913"/>
            <a:ext cx="5780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算每列所有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的中位數，並存成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1324*1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spc="300" dirty="0" smtClean="0"/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5142813" y="2308043"/>
            <a:ext cx="164800" cy="200203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/>
          <p:cNvSpPr/>
          <p:nvPr/>
        </p:nvSpPr>
        <p:spPr>
          <a:xfrm rot="15839347" flipH="1">
            <a:off x="4365942" y="3477614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弧形 17"/>
          <p:cNvSpPr/>
          <p:nvPr/>
        </p:nvSpPr>
        <p:spPr>
          <a:xfrm rot="16560653">
            <a:off x="4355189" y="2903280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509645" y="31720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1324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15600450">
            <a:off x="5118980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086403" y="20265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5999550" flipH="1">
            <a:off x="5155362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1548975" y="1481586"/>
            <a:ext cx="28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0288" y="1621502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A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813740" y="2506831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813740" y="265084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804087" y="2794863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55657" y="2867932"/>
            <a:ext cx="523220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5142813" y="2427526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142813" y="2533955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147614" y="2652602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816644" y="424280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804087" y="4077072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823394" y="3933056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116128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43315" y="2908890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629721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337623" y="2444564"/>
            <a:ext cx="3740053" cy="2445888"/>
            <a:chOff x="5337623" y="2444564"/>
            <a:chExt cx="3740053" cy="2445888"/>
          </a:xfrm>
        </p:grpSpPr>
        <p:sp>
          <p:nvSpPr>
            <p:cNvPr id="23" name="文字方塊 22"/>
            <p:cNvSpPr txBox="1"/>
            <p:nvPr/>
          </p:nvSpPr>
          <p:spPr>
            <a:xfrm>
              <a:off x="5337623" y="3166592"/>
              <a:ext cx="2969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/>
                  </a:solidFill>
                </a:rPr>
                <a:t/>
              </a:r>
              <a:br>
                <a:rPr lang="en-US" altLang="zh-TW" sz="1600" b="1" dirty="0">
                  <a:solidFill>
                    <a:schemeClr val="tx1"/>
                  </a:solidFill>
                </a:rPr>
              </a:br>
              <a:r>
                <a:rPr lang="en-US" altLang="zh-TW" sz="1600" b="1" dirty="0">
                  <a:solidFill>
                    <a:schemeClr val="tx1"/>
                  </a:solidFill>
                </a:rPr>
                <a:t>	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 =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mean(A[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])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5639330" y="3292354"/>
              <a:ext cx="2277204" cy="143231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371379" y="3222713"/>
              <a:ext cx="279829" cy="27982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8363238" y="2921792"/>
              <a:ext cx="276222" cy="376239"/>
              <a:chOff x="9814674" y="918021"/>
              <a:chExt cx="216956" cy="479724"/>
            </a:xfrm>
          </p:grpSpPr>
          <p:sp>
            <p:nvSpPr>
              <p:cNvPr id="33" name="弧形 32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9814674" y="918021"/>
                <a:ext cx="199010" cy="380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弧形 34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8079237" y="3163156"/>
              <a:ext cx="298849" cy="373491"/>
              <a:chOff x="9820354" y="921525"/>
              <a:chExt cx="234728" cy="476220"/>
            </a:xfrm>
          </p:grpSpPr>
          <p:sp>
            <p:nvSpPr>
              <p:cNvPr id="30" name="弧形 29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 rot="5400000">
                <a:off x="9776277" y="965783"/>
                <a:ext cx="323064" cy="234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8380418" y="2619229"/>
              <a:ext cx="251693" cy="28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935363" y="3032063"/>
              <a:ext cx="1569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所有像素取平均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123021" y="4582675"/>
              <a:ext cx="29546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取得每一列中位數之平均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864" y="2444564"/>
              <a:ext cx="357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</a:rPr>
                <a:t>B</a:t>
              </a:r>
              <a:endParaRPr lang="zh-TW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median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avg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859202" y="3087867"/>
            <a:ext cx="244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local_median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each row in X  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146040" y="4106447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5150032" y="4201694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5147761" y="4009739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5083968" y="2856196"/>
            <a:ext cx="430887" cy="10451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823394" y="2439025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23394" y="2596761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804087" y="2348863"/>
            <a:ext cx="1958354" cy="157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44601" y="2294437"/>
            <a:ext cx="168556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67" name="直線接點 66"/>
          <p:cNvCxnSpPr>
            <a:stCxn id="53" idx="3"/>
            <a:endCxn id="65" idx="1"/>
          </p:cNvCxnSpPr>
          <p:nvPr/>
        </p:nvCxnSpPr>
        <p:spPr>
          <a:xfrm flipV="1">
            <a:off x="2762441" y="2365376"/>
            <a:ext cx="2382160" cy="62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群組 6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6" name="圓角矩形 6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8" name="迴轉箭號 67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5" grpId="0"/>
      <p:bldP spid="9" grpId="0"/>
      <p:bldP spid="48" grpId="0"/>
      <p:bldP spid="49" grpId="0"/>
      <p:bldP spid="50" grpId="0"/>
      <p:bldP spid="61" grpId="0"/>
      <p:bldP spid="60" grpId="0"/>
      <p:bldP spid="53" grpId="0" animBg="1"/>
      <p:bldP spid="6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31279" y="1861989"/>
            <a:ext cx="256063" cy="3110713"/>
          </a:xfrm>
          <a:prstGeom prst="rect">
            <a:avLst/>
          </a:prstGeom>
          <a:solidFill>
            <a:srgbClr val="ED7D3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弧形 3"/>
          <p:cNvSpPr/>
          <p:nvPr/>
        </p:nvSpPr>
        <p:spPr>
          <a:xfrm rot="15839347" flipH="1">
            <a:off x="524198" y="367923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弧形 4"/>
          <p:cNvSpPr/>
          <p:nvPr/>
        </p:nvSpPr>
        <p:spPr>
          <a:xfrm rot="16560653">
            <a:off x="507489" y="2786853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9357" y="319315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弧形 6"/>
          <p:cNvSpPr/>
          <p:nvPr/>
        </p:nvSpPr>
        <p:spPr>
          <a:xfrm rot="15600450">
            <a:off x="169424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716598" y="1526934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弧形 8"/>
          <p:cNvSpPr/>
          <p:nvPr/>
        </p:nvSpPr>
        <p:spPr>
          <a:xfrm rot="5999550" flipH="1">
            <a:off x="175077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830081" y="3196366"/>
            <a:ext cx="3521895" cy="22097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812375" y="1679371"/>
            <a:ext cx="925975" cy="1405979"/>
            <a:chOff x="2555619" y="4450675"/>
            <a:chExt cx="759870" cy="1153768"/>
          </a:xfrm>
        </p:grpSpPr>
        <p:sp>
          <p:nvSpPr>
            <p:cNvPr id="38" name="矩形 37"/>
            <p:cNvSpPr/>
            <p:nvPr/>
          </p:nvSpPr>
          <p:spPr>
            <a:xfrm>
              <a:off x="2958693" y="5220148"/>
              <a:ext cx="356796" cy="356796"/>
            </a:xfrm>
            <a:prstGeom prst="rect">
              <a:avLst/>
            </a:prstGeom>
            <a:solidFill>
              <a:srgbClr val="00679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957564" y="4857660"/>
              <a:ext cx="342977" cy="458522"/>
              <a:chOff x="9820354" y="939223"/>
              <a:chExt cx="211276" cy="458522"/>
            </a:xfrm>
          </p:grpSpPr>
          <p:sp>
            <p:nvSpPr>
              <p:cNvPr id="45" name="弧形 44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9833688" y="939223"/>
                <a:ext cx="1927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弧形 46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 rot="16200000">
              <a:off x="2585169" y="5174782"/>
              <a:ext cx="400111" cy="459212"/>
              <a:chOff x="9800891" y="938533"/>
              <a:chExt cx="246471" cy="459212"/>
            </a:xfrm>
          </p:grpSpPr>
          <p:sp>
            <p:nvSpPr>
              <p:cNvPr id="42" name="弧形 41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 rot="5400000">
                <a:off x="9767674" y="971750"/>
                <a:ext cx="312906" cy="246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>
              <a:off x="2970218" y="445067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</p:grpSp>
      <p:cxnSp>
        <p:nvCxnSpPr>
          <p:cNvPr id="12" name="直線接點 11"/>
          <p:cNvCxnSpPr>
            <a:stCxn id="9" idx="0"/>
            <a:endCxn id="10" idx="1"/>
          </p:cNvCxnSpPr>
          <p:nvPr/>
        </p:nvCxnSpPr>
        <p:spPr>
          <a:xfrm>
            <a:off x="1990565" y="1942848"/>
            <a:ext cx="839516" cy="136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990565" y="2104337"/>
            <a:ext cx="839516" cy="120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987342" y="2238331"/>
            <a:ext cx="842739" cy="106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endCxn id="10" idx="1"/>
          </p:cNvCxnSpPr>
          <p:nvPr/>
        </p:nvCxnSpPr>
        <p:spPr>
          <a:xfrm>
            <a:off x="1993877" y="2414927"/>
            <a:ext cx="836204" cy="89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endCxn id="10" idx="1"/>
          </p:cNvCxnSpPr>
          <p:nvPr/>
        </p:nvCxnSpPr>
        <p:spPr>
          <a:xfrm>
            <a:off x="1997713" y="2579242"/>
            <a:ext cx="832368" cy="727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906658" y="2806536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44223" y="3476900"/>
            <a:ext cx="141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 </a:t>
            </a:r>
            <a:r>
              <a:rPr lang="en-US" altLang="zh-TW" sz="14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= A . - B</a:t>
            </a:r>
            <a:endParaRPr lang="zh-TW" altLang="en-US" sz="14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06951" y="1863922"/>
            <a:ext cx="256063" cy="31107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5760653">
            <a:off x="6896686" y="3657042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/>
          <p:cNvSpPr/>
          <p:nvPr/>
        </p:nvSpPr>
        <p:spPr>
          <a:xfrm rot="5039347" flipH="1">
            <a:off x="6879979" y="276465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 flipH="1">
            <a:off x="7726533" y="319315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弧形 22"/>
          <p:cNvSpPr/>
          <p:nvPr/>
        </p:nvSpPr>
        <p:spPr>
          <a:xfrm rot="15600450">
            <a:off x="7369920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353090" y="1509439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弧形 24"/>
          <p:cNvSpPr/>
          <p:nvPr/>
        </p:nvSpPr>
        <p:spPr>
          <a:xfrm rot="5999550" flipH="1">
            <a:off x="7426449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329479" y="11164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1809" y="1206726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1735934" y="2034240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731863" y="2180245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741465" y="233118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1733128" y="250465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1740853" y="265559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07837" y="2003762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7403765" y="214976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7413368" y="2300706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7405030" y="2474179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7412755" y="262511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cxnSp>
        <p:nvCxnSpPr>
          <p:cNvPr id="58" name="直線接點 57"/>
          <p:cNvCxnSpPr/>
          <p:nvPr/>
        </p:nvCxnSpPr>
        <p:spPr>
          <a:xfrm flipH="1">
            <a:off x="6351975" y="1953051"/>
            <a:ext cx="1051206" cy="13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000506" y="2767113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cxnSp>
        <p:nvCxnSpPr>
          <p:cNvPr id="62" name="直線接點 61"/>
          <p:cNvCxnSpPr>
            <a:endCxn id="10" idx="3"/>
          </p:cNvCxnSpPr>
          <p:nvPr/>
        </p:nvCxnSpPr>
        <p:spPr>
          <a:xfrm flipH="1">
            <a:off x="6351976" y="2081556"/>
            <a:ext cx="1065036" cy="122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endCxn id="10" idx="3"/>
          </p:cNvCxnSpPr>
          <p:nvPr/>
        </p:nvCxnSpPr>
        <p:spPr>
          <a:xfrm flipH="1">
            <a:off x="6351976" y="2213616"/>
            <a:ext cx="1065464" cy="109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endCxn id="10" idx="3"/>
          </p:cNvCxnSpPr>
          <p:nvPr/>
        </p:nvCxnSpPr>
        <p:spPr>
          <a:xfrm flipH="1">
            <a:off x="6351976" y="2382361"/>
            <a:ext cx="1057951" cy="924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endCxn id="10" idx="3"/>
          </p:cNvCxnSpPr>
          <p:nvPr/>
        </p:nvCxnSpPr>
        <p:spPr>
          <a:xfrm flipH="1">
            <a:off x="6351976" y="2514261"/>
            <a:ext cx="1076361" cy="79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7399797" y="481562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7407355" y="466468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 flipV="1">
            <a:off x="6338478" y="3313004"/>
            <a:ext cx="1057576" cy="163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H="1" flipV="1">
            <a:off x="6359130" y="3320231"/>
            <a:ext cx="1057882" cy="142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7420198" y="4505681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endCxn id="10" idx="3"/>
          </p:cNvCxnSpPr>
          <p:nvPr/>
        </p:nvCxnSpPr>
        <p:spPr>
          <a:xfrm flipH="1" flipV="1">
            <a:off x="6351976" y="3306856"/>
            <a:ext cx="1071686" cy="1285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338253" y="1793157"/>
            <a:ext cx="349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接點 85"/>
          <p:cNvCxnSpPr>
            <a:stCxn id="10" idx="1"/>
          </p:cNvCxnSpPr>
          <p:nvPr/>
        </p:nvCxnSpPr>
        <p:spPr>
          <a:xfrm flipH="1">
            <a:off x="1975893" y="3306856"/>
            <a:ext cx="854188" cy="16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10" idx="1"/>
          </p:cNvCxnSpPr>
          <p:nvPr/>
        </p:nvCxnSpPr>
        <p:spPr>
          <a:xfrm flipH="1">
            <a:off x="1996545" y="3306856"/>
            <a:ext cx="833536" cy="140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stCxn id="10" idx="1"/>
          </p:cNvCxnSpPr>
          <p:nvPr/>
        </p:nvCxnSpPr>
        <p:spPr>
          <a:xfrm flipH="1">
            <a:off x="1989391" y="3306856"/>
            <a:ext cx="840690" cy="1256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1740590" y="448337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1732253" y="465684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739978" y="480778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220329" y="5053355"/>
            <a:ext cx="5781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存有所有列的中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減去其陣列之平均數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，可以得到我們每列需補償之權重，即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矩陣。</a:t>
            </a:r>
          </a:p>
          <a:p>
            <a:pPr>
              <a:lnSpc>
                <a:spcPct val="150000"/>
              </a:lnSpc>
            </a:pPr>
            <a:r>
              <a:rPr lang="en-US" altLang="zh-TW" sz="2000" spc="300" dirty="0" smtClean="0"/>
              <a:t> 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5" name="文字方塊 74"/>
          <p:cNvSpPr txBox="1"/>
          <p:nvPr/>
        </p:nvSpPr>
        <p:spPr>
          <a:xfrm>
            <a:off x="6732240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721440" y="4524025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Line 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 rot="5400000">
            <a:off x="7724452" y="2268417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6" y="784209"/>
            <a:ext cx="3932115" cy="31100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5400000">
            <a:off x="411154" y="1510561"/>
            <a:ext cx="1569976" cy="803198"/>
          </a:xfrm>
          <a:prstGeom prst="roundRect">
            <a:avLst/>
          </a:prstGeom>
          <a:noFill/>
          <a:ln w="38100">
            <a:solidFill>
              <a:srgbClr val="FAC6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899592" y="2918109"/>
            <a:ext cx="3038658" cy="824603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48842" y="5100523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所取出的一個檔案會有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張圖片，受到橘色部分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Readout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電路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以及黃色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分的</a:t>
            </a:r>
            <a:r>
              <a:rPr lang="zh-TW" altLang="en-US" sz="1400" b="1" dirty="0" smtClean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閘</a:t>
            </a:r>
            <a:r>
              <a:rPr lang="zh-TW" altLang="en-US" sz="1400" b="1" dirty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極驅動電路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干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擾，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導致影像受到雜訊干擾無法輕鬆辨別面板特性，目前正在進行硬體改善，再找到硬體改善方法前，先藉由軟體來辨識面板特性。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可以由右圖看到目前有兩種很明顯的雜訊，分別位於水平方向與垂直方向，並且可以觀察出垂直方向的雜訊具有區塊性，每一定距離會產生區塊顏色變化，另外水平方向是因閘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TFT-array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時產生，在這裡我們稱垂直方向雜訊為 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 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，水平方向雜訊為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5" action="ppaction://hlinksldjump"/>
          </p:cNvPr>
          <p:cNvSpPr/>
          <p:nvPr/>
        </p:nvSpPr>
        <p:spPr>
          <a:xfrm rot="16200000" flipH="1">
            <a:off x="-521541" y="1716856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1" name="圓角矩形 20">
            <a:hlinkClick r:id="rId6" action="ppaction://hlinksldjump"/>
          </p:cNvPr>
          <p:cNvSpPr/>
          <p:nvPr/>
        </p:nvSpPr>
        <p:spPr>
          <a:xfrm>
            <a:off x="1727523" y="4084509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</a:t>
            </a:r>
            <a:r>
              <a:rPr lang="en-US" altLang="zh-TW" sz="1400" b="1" dirty="0" smtClean="0">
                <a:latin typeface="Gill Sans MT" pitchFamily="34" charset="0"/>
              </a:rPr>
              <a:t>Line </a:t>
            </a:r>
            <a:r>
              <a:rPr lang="en-US" altLang="zh-TW" sz="1400" b="1" dirty="0">
                <a:latin typeface="Gill Sans MT" pitchFamily="34" charset="0"/>
              </a:rPr>
              <a:t>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938937" y="680861"/>
            <a:ext cx="3674511" cy="3771460"/>
            <a:chOff x="4938937" y="680861"/>
            <a:chExt cx="3674511" cy="37714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8937" y="680861"/>
              <a:ext cx="3088453" cy="3223911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7441332" y="4190711"/>
              <a:ext cx="1172116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原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圖未經過處理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左中括弧 68"/>
          <p:cNvSpPr/>
          <p:nvPr/>
        </p:nvSpPr>
        <p:spPr>
          <a:xfrm flipH="1">
            <a:off x="8112642" y="903953"/>
            <a:ext cx="103999" cy="3020445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455524" y="2556784"/>
            <a:ext cx="103999" cy="3020446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1" name="文字方塊 70"/>
          <p:cNvSpPr txBox="1"/>
          <p:nvPr/>
        </p:nvSpPr>
        <p:spPr>
          <a:xfrm>
            <a:off x="5132570" y="3858644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20507" y="2260287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47816" y="4144544"/>
            <a:ext cx="1066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4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130967" y="1956699"/>
            <a:ext cx="461665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</a:rPr>
              <a:t>Gate line</a:t>
            </a:r>
            <a:endParaRPr lang="zh-TW" altLang="en-US" sz="1800" u="sng" dirty="0">
              <a:solidFill>
                <a:schemeClr val="tx1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951734" y="686194"/>
            <a:ext cx="4032291" cy="3766406"/>
            <a:chOff x="4951734" y="686194"/>
            <a:chExt cx="4032291" cy="376640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8"/>
            <a:srcRect b="3429"/>
            <a:stretch/>
          </p:blipFill>
          <p:spPr>
            <a:xfrm>
              <a:off x="4951734" y="686194"/>
              <a:ext cx="3093573" cy="3214615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106588" y="4190990"/>
              <a:ext cx="1877437" cy="2616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圖像經過</a:t>
              </a:r>
              <a:r>
                <a:rPr lang="zh-TW" altLang="zh-TW" sz="1100" b="1" dirty="0">
                  <a:solidFill>
                    <a:schemeClr val="tx1"/>
                  </a:solidFill>
                  <a:latin typeface="+mj-ea"/>
                  <a:ea typeface="+mj-ea"/>
                </a:rPr>
                <a:t>直方圖均衡</a:t>
              </a:r>
              <a:r>
                <a:rPr lang="zh-TW" altLang="zh-TW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化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處</a:t>
              </a:r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9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894023" y="2984575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向右箭號 49"/>
          <p:cNvSpPr/>
          <p:nvPr/>
        </p:nvSpPr>
        <p:spPr>
          <a:xfrm>
            <a:off x="2858526" y="3042530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4532" y="2130283"/>
            <a:ext cx="1915916" cy="1950924"/>
          </a:xfrm>
          <a:prstGeom prst="rect">
            <a:avLst/>
          </a:prstGeom>
          <a:solidFill>
            <a:srgbClr val="FAC67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弧形 46"/>
          <p:cNvSpPr/>
          <p:nvPr/>
        </p:nvSpPr>
        <p:spPr>
          <a:xfrm rot="21239347" flipH="1">
            <a:off x="643806" y="1875736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弧形 47"/>
          <p:cNvSpPr/>
          <p:nvPr/>
        </p:nvSpPr>
        <p:spPr>
          <a:xfrm rot="360653">
            <a:off x="1229053" y="1865257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1313538" y="176814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弧形 43"/>
          <p:cNvSpPr/>
          <p:nvPr/>
        </p:nvSpPr>
        <p:spPr>
          <a:xfrm rot="15839347" flipH="1">
            <a:off x="-136692" y="3257168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 44"/>
          <p:cNvSpPr/>
          <p:nvPr/>
        </p:nvSpPr>
        <p:spPr>
          <a:xfrm rot="16560653">
            <a:off x="-147212" y="2697497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0" y="29319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12841" y="1994161"/>
            <a:ext cx="161229" cy="1950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弧形 52"/>
          <p:cNvSpPr/>
          <p:nvPr/>
        </p:nvSpPr>
        <p:spPr>
          <a:xfrm rot="15839347" flipH="1">
            <a:off x="4058162" y="3127528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弧形 53"/>
          <p:cNvSpPr/>
          <p:nvPr/>
        </p:nvSpPr>
        <p:spPr>
          <a:xfrm rot="16560653">
            <a:off x="4046596" y="2573000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4198827" y="2828746"/>
            <a:ext cx="68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弧形 55"/>
          <p:cNvSpPr/>
          <p:nvPr/>
        </p:nvSpPr>
        <p:spPr>
          <a:xfrm rot="15600450">
            <a:off x="4789980" y="1971000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753745" y="1716719"/>
            <a:ext cx="281033" cy="35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弧形 57"/>
          <p:cNvSpPr/>
          <p:nvPr/>
        </p:nvSpPr>
        <p:spPr>
          <a:xfrm rot="5999550" flipH="1">
            <a:off x="4824994" y="1971192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352394" y="1215069"/>
            <a:ext cx="280679" cy="3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703720" y="1331015"/>
            <a:ext cx="381402" cy="44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C</a:t>
            </a:r>
            <a:endParaRPr lang="zh-TW" altLang="en-US" dirty="0"/>
          </a:p>
        </p:txBody>
      </p:sp>
      <p:cxnSp>
        <p:nvCxnSpPr>
          <p:cNvPr id="61" name="直線接點 60"/>
          <p:cNvCxnSpPr/>
          <p:nvPr/>
        </p:nvCxnSpPr>
        <p:spPr>
          <a:xfrm>
            <a:off x="629152" y="2258704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629152" y="239781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619791" y="2536920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1736524" y="2607499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4812841" y="2109574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4812841" y="2212375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V="1">
            <a:off x="4817496" y="232698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631969" y="393552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619791" y="3775436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638514" y="363632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26090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424147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75" name="直線接點 74"/>
          <p:cNvCxnSpPr/>
          <p:nvPr/>
        </p:nvCxnSpPr>
        <p:spPr>
          <a:xfrm flipV="1">
            <a:off x="4815970" y="373128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 flipV="1">
            <a:off x="4817639" y="363787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4762857" y="2539867"/>
            <a:ext cx="417852" cy="1018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80" name="直線接點 79"/>
          <p:cNvCxnSpPr/>
          <p:nvPr/>
        </p:nvCxnSpPr>
        <p:spPr>
          <a:xfrm>
            <a:off x="638514" y="234557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19791" y="2106119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98" name="直線接點 97"/>
          <p:cNvCxnSpPr/>
          <p:nvPr/>
        </p:nvCxnSpPr>
        <p:spPr>
          <a:xfrm>
            <a:off x="639461" y="221126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5538520" y="26797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57841" y="2030957"/>
            <a:ext cx="1915916" cy="19509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弧形 110"/>
          <p:cNvSpPr/>
          <p:nvPr/>
        </p:nvSpPr>
        <p:spPr>
          <a:xfrm rot="21239347" flipH="1">
            <a:off x="7077115" y="1776410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弧形 111"/>
          <p:cNvSpPr/>
          <p:nvPr/>
        </p:nvSpPr>
        <p:spPr>
          <a:xfrm rot="360653">
            <a:off x="7662362" y="1765931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7746847" y="166881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弧形 107"/>
          <p:cNvSpPr/>
          <p:nvPr/>
        </p:nvSpPr>
        <p:spPr>
          <a:xfrm rot="15839347" flipH="1">
            <a:off x="6296617" y="3157842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弧形 108"/>
          <p:cNvSpPr/>
          <p:nvPr/>
        </p:nvSpPr>
        <p:spPr>
          <a:xfrm rot="16560653">
            <a:off x="6286097" y="2598171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>
            <a:off x="6517249" y="28850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7482249" y="1160058"/>
            <a:ext cx="119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tx1"/>
                </a:solidFill>
              </a:rPr>
              <a:t>o</a:t>
            </a:r>
            <a:r>
              <a:rPr lang="en-US" altLang="zh-TW" sz="2000" b="1" dirty="0" err="1" smtClean="0">
                <a:solidFill>
                  <a:schemeClr val="tx1"/>
                </a:solidFill>
              </a:rPr>
              <a:t>ut_X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15" name="直線接點 114"/>
          <p:cNvCxnSpPr/>
          <p:nvPr/>
        </p:nvCxnSpPr>
        <p:spPr>
          <a:xfrm>
            <a:off x="7062461" y="2159379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>
            <a:off x="7062461" y="229848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7053099" y="2437595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字方塊 117"/>
          <p:cNvSpPr txBox="1"/>
          <p:nvPr/>
        </p:nvSpPr>
        <p:spPr>
          <a:xfrm>
            <a:off x="8169833" y="2508174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19" name="直線接點 118"/>
          <p:cNvCxnSpPr/>
          <p:nvPr/>
        </p:nvCxnSpPr>
        <p:spPr>
          <a:xfrm>
            <a:off x="7065277" y="3836198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7053099" y="3676111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7071823" y="3537002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359399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8355512" y="2547736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7857455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25" name="直線接點 124"/>
          <p:cNvCxnSpPr/>
          <p:nvPr/>
        </p:nvCxnSpPr>
        <p:spPr>
          <a:xfrm>
            <a:off x="7071823" y="224624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7053099" y="2006794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7" name="直線接點 126"/>
          <p:cNvCxnSpPr/>
          <p:nvPr/>
        </p:nvCxnSpPr>
        <p:spPr>
          <a:xfrm>
            <a:off x="7072769" y="211194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向右箭號 141"/>
          <p:cNvSpPr/>
          <p:nvPr/>
        </p:nvSpPr>
        <p:spPr>
          <a:xfrm>
            <a:off x="5251496" y="2969622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文字方塊 142"/>
          <p:cNvSpPr txBox="1"/>
          <p:nvPr/>
        </p:nvSpPr>
        <p:spPr>
          <a:xfrm>
            <a:off x="3031912" y="27277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minus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cxnSp>
        <p:nvCxnSpPr>
          <p:cNvPr id="145" name="直線接點 144"/>
          <p:cNvCxnSpPr/>
          <p:nvPr/>
        </p:nvCxnSpPr>
        <p:spPr>
          <a:xfrm flipV="1">
            <a:off x="4815251" y="382676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字方塊 145"/>
          <p:cNvSpPr txBox="1"/>
          <p:nvPr/>
        </p:nvSpPr>
        <p:spPr>
          <a:xfrm>
            <a:off x="542459" y="4934350"/>
            <a:ext cx="858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陣列中的每一列所有的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減去對應於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陣列之權重，的到補償後的矩陣</a:t>
            </a:r>
            <a:r>
              <a:rPr lang="en-US" altLang="zh-TW" sz="1400" b="1" spc="3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out_X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spc="300" dirty="0" smtClean="0"/>
          </a:p>
        </p:txBody>
      </p:sp>
      <p:cxnSp>
        <p:nvCxnSpPr>
          <p:cNvPr id="148" name="直線接點 147"/>
          <p:cNvCxnSpPr>
            <a:stCxn id="81" idx="3"/>
            <a:endCxn id="154" idx="3"/>
          </p:cNvCxnSpPr>
          <p:nvPr/>
        </p:nvCxnSpPr>
        <p:spPr>
          <a:xfrm flipV="1">
            <a:off x="2535705" y="2047653"/>
            <a:ext cx="2272539" cy="13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 flipH="1">
            <a:off x="4808244" y="1976714"/>
            <a:ext cx="172818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56" name="直線接點 155"/>
          <p:cNvCxnSpPr>
            <a:endCxn id="126" idx="1"/>
          </p:cNvCxnSpPr>
          <p:nvPr/>
        </p:nvCxnSpPr>
        <p:spPr>
          <a:xfrm>
            <a:off x="4984572" y="2011979"/>
            <a:ext cx="2068527" cy="71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6" name="圓角矩形 7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9" name="迴轉箭號 7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5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1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370008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0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4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col-median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100" name="文字方塊 99"/>
          <p:cNvSpPr txBox="1"/>
          <p:nvPr/>
        </p:nvSpPr>
        <p:spPr>
          <a:xfrm>
            <a:off x="4788024" y="2699278"/>
            <a:ext cx="52848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一行所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像素取其中位數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，並存成新矩陣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大小為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1*1344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139" name="圓角矩形 138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0" name="迴轉箭號 139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648514" y="2023636"/>
            <a:ext cx="2378210" cy="2431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1672438" y="1566625"/>
            <a:ext cx="2330362" cy="457011"/>
            <a:chOff x="-322689" y="3633295"/>
            <a:chExt cx="3212081" cy="603607"/>
          </a:xfrm>
        </p:grpSpPr>
        <p:sp>
          <p:nvSpPr>
            <p:cNvPr id="79" name="弧形 78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0" name="弧形 79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2894" y="3633295"/>
              <a:ext cx="1245643" cy="463488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 rot="16200000">
            <a:off x="92951" y="2820977"/>
            <a:ext cx="2237346" cy="834995"/>
            <a:chOff x="-322689" y="3134063"/>
            <a:chExt cx="3212081" cy="1102839"/>
          </a:xfrm>
        </p:grpSpPr>
        <p:sp>
          <p:nvSpPr>
            <p:cNvPr id="76" name="弧形 75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7" name="弧形 76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8" name="文字方塊 77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2633399" y="1025457"/>
            <a:ext cx="438425" cy="597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1806600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1951750" y="201456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092368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 rot="16200000" flipV="1">
            <a:off x="2733996" y="4443183"/>
            <a:ext cx="535237" cy="2757377"/>
            <a:chOff x="8254979" y="3861535"/>
            <a:chExt cx="561973" cy="2895110"/>
          </a:xfrm>
        </p:grpSpPr>
        <p:sp>
          <p:nvSpPr>
            <p:cNvPr id="87" name="矩形 86"/>
            <p:cNvSpPr/>
            <p:nvPr/>
          </p:nvSpPr>
          <p:spPr>
            <a:xfrm>
              <a:off x="8517831" y="4232777"/>
              <a:ext cx="210129" cy="25238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8" name="弧形 87"/>
            <p:cNvSpPr/>
            <p:nvPr/>
          </p:nvSpPr>
          <p:spPr>
            <a:xfrm rot="15839347" flipH="1">
              <a:off x="7613112" y="5778930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9" name="弧形 88"/>
            <p:cNvSpPr/>
            <p:nvPr/>
          </p:nvSpPr>
          <p:spPr>
            <a:xfrm rot="16560653">
              <a:off x="7620265" y="4844823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0" name="弧形 89"/>
            <p:cNvSpPr/>
            <p:nvPr/>
          </p:nvSpPr>
          <p:spPr>
            <a:xfrm rot="15600450">
              <a:off x="847340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1" name="文字方塊 90"/>
            <p:cNvSpPr txBox="1"/>
            <p:nvPr/>
          </p:nvSpPr>
          <p:spPr>
            <a:xfrm rot="5400000">
              <a:off x="8468656" y="3864586"/>
              <a:ext cx="351347" cy="34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chemeClr val="tx1"/>
                  </a:solidFill>
                </a:rPr>
                <a:t>1</a:t>
              </a:r>
              <a:endParaRPr lang="zh-TW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5999550" flipH="1">
              <a:off x="851979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  <p:cxnSp>
        <p:nvCxnSpPr>
          <p:cNvPr id="93" name="直線接點 92"/>
          <p:cNvCxnSpPr/>
          <p:nvPr/>
        </p:nvCxnSpPr>
        <p:spPr>
          <a:xfrm flipV="1">
            <a:off x="1727022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888048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2033197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1799798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195175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11958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2474389" y="5930861"/>
            <a:ext cx="712442" cy="358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078301" y="5527851"/>
            <a:ext cx="338212" cy="42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246070" y="2880937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246070" y="5439666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254758" y="4687708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41" name="直線接點 140"/>
          <p:cNvCxnSpPr/>
          <p:nvPr/>
        </p:nvCxnSpPr>
        <p:spPr>
          <a:xfrm>
            <a:off x="3593985" y="203350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3736826" y="201943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3880202" y="202363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3593985" y="5641446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>
            <a:off x="3737019" y="5640084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/>
          <p:cNvCxnSpPr/>
          <p:nvPr/>
        </p:nvCxnSpPr>
        <p:spPr>
          <a:xfrm flipV="1">
            <a:off x="3805533" y="4433272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接點 148"/>
          <p:cNvCxnSpPr/>
          <p:nvPr/>
        </p:nvCxnSpPr>
        <p:spPr>
          <a:xfrm flipV="1">
            <a:off x="3950191" y="4433274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線接點 149"/>
          <p:cNvCxnSpPr/>
          <p:nvPr/>
        </p:nvCxnSpPr>
        <p:spPr>
          <a:xfrm>
            <a:off x="3880202" y="5636215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/>
          <p:cNvCxnSpPr/>
          <p:nvPr/>
        </p:nvCxnSpPr>
        <p:spPr>
          <a:xfrm flipV="1">
            <a:off x="3687235" y="4433270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 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]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[ : ,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 ])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blipFill rotWithShape="0">
                <a:blip r:embed="rId5"/>
                <a:stretch>
                  <a:fillRect l="-2685" t="-12613" r="-3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4390439" y="597765"/>
            <a:ext cx="4156816" cy="5618486"/>
          </a:xfrm>
          <a:prstGeom prst="round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478481" y="3632457"/>
            <a:ext cx="2784454" cy="2492318"/>
            <a:chOff x="541460" y="3852227"/>
            <a:chExt cx="2784454" cy="2492318"/>
          </a:xfrm>
        </p:grpSpPr>
        <p:sp>
          <p:nvSpPr>
            <p:cNvPr id="77" name="矩形 76"/>
            <p:cNvSpPr/>
            <p:nvPr/>
          </p:nvSpPr>
          <p:spPr>
            <a:xfrm>
              <a:off x="1154223" y="4256127"/>
              <a:ext cx="2171691" cy="20676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1176069" y="3852227"/>
              <a:ext cx="2127997" cy="403900"/>
              <a:chOff x="-322689" y="3640836"/>
              <a:chExt cx="3212081" cy="596066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`</a:t>
                </a:r>
                <a:endParaRPr lang="zh-TW" altLang="en-US" sz="1400" dirty="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23188" y="3640836"/>
                <a:ext cx="878812" cy="45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1344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 rot="16200000">
              <a:off x="-162188" y="5045841"/>
              <a:ext cx="2002352" cy="595056"/>
              <a:chOff x="-322689" y="3376230"/>
              <a:chExt cx="3212081" cy="860672"/>
            </a:xfrm>
          </p:grpSpPr>
          <p:sp>
            <p:nvSpPr>
              <p:cNvPr id="80" name="弧形 79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3" name="弧形 8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 rot="5400000">
                <a:off x="831462" y="3550416"/>
                <a:ext cx="842094" cy="49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1324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95" name="文字方塊 94"/>
          <p:cNvSpPr txBox="1"/>
          <p:nvPr/>
        </p:nvSpPr>
        <p:spPr>
          <a:xfrm>
            <a:off x="1787653" y="4757721"/>
            <a:ext cx="156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weight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170221" y="1148310"/>
            <a:ext cx="2017146" cy="20621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9" name="群組 98"/>
          <p:cNvGrpSpPr/>
          <p:nvPr/>
        </p:nvGrpSpPr>
        <p:grpSpPr>
          <a:xfrm>
            <a:off x="1190512" y="752638"/>
            <a:ext cx="1985712" cy="441410"/>
            <a:chOff x="-322689" y="3620782"/>
            <a:chExt cx="3226951" cy="687361"/>
          </a:xfrm>
        </p:grpSpPr>
        <p:sp>
          <p:nvSpPr>
            <p:cNvPr id="104" name="弧形 103"/>
            <p:cNvSpPr/>
            <p:nvPr/>
          </p:nvSpPr>
          <p:spPr>
            <a:xfrm rot="21239347" flipH="1">
              <a:off x="-322689" y="3889172"/>
              <a:ext cx="2210754" cy="418971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5" name="弧形 104"/>
            <p:cNvSpPr/>
            <p:nvPr/>
          </p:nvSpPr>
          <p:spPr>
            <a:xfrm rot="360653">
              <a:off x="693508" y="3871925"/>
              <a:ext cx="2210754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717697" y="3620782"/>
              <a:ext cx="1016193" cy="55117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dirty="0"/>
                <a:t>1344</a:t>
              </a:r>
              <a:endParaRPr lang="zh-TW" altLang="en-US" dirty="0"/>
            </a:p>
          </p:txBody>
        </p:sp>
      </p:grpSp>
      <p:grpSp>
        <p:nvGrpSpPr>
          <p:cNvPr id="100" name="群組 99"/>
          <p:cNvGrpSpPr/>
          <p:nvPr/>
        </p:nvGrpSpPr>
        <p:grpSpPr>
          <a:xfrm rot="16200000">
            <a:off x="-139378" y="1818024"/>
            <a:ext cx="1998322" cy="693919"/>
            <a:chOff x="-384637" y="3238832"/>
            <a:chExt cx="3382449" cy="1080562"/>
          </a:xfrm>
        </p:grpSpPr>
        <p:sp>
          <p:nvSpPr>
            <p:cNvPr id="101" name="弧形 100"/>
            <p:cNvSpPr/>
            <p:nvPr/>
          </p:nvSpPr>
          <p:spPr>
            <a:xfrm rot="21239347" flipH="1">
              <a:off x="-384637" y="3874927"/>
              <a:ext cx="2210753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弧形 101"/>
            <p:cNvSpPr/>
            <p:nvPr/>
          </p:nvSpPr>
          <p:spPr>
            <a:xfrm rot="360653">
              <a:off x="787060" y="3900420"/>
              <a:ext cx="2210752" cy="418974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3" name="文字方塊 102"/>
            <p:cNvSpPr txBox="1"/>
            <p:nvPr/>
          </p:nvSpPr>
          <p:spPr>
            <a:xfrm rot="5400000">
              <a:off x="824843" y="3426141"/>
              <a:ext cx="973736" cy="599117"/>
            </a:xfrm>
            <a:prstGeom prst="rect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/>
              </a:lvl1pPr>
            </a:lstStyle>
            <a:p>
              <a:r>
                <a:rPr lang="en-US" altLang="zh-TW" dirty="0"/>
                <a:t>1324</a:t>
              </a:r>
              <a:endParaRPr lang="zh-TW" altLang="en-US" dirty="0"/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2026601" y="1876286"/>
            <a:ext cx="345103" cy="424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x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4498918" y="4615813"/>
            <a:ext cx="39706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Per column of  x (green) minus the </a:t>
            </a:r>
            <a:r>
              <a:rPr lang="zh-TW" altLang="zh-TW" sz="1400" dirty="0">
                <a:solidFill>
                  <a:schemeClr val="tx1"/>
                </a:solidFill>
              </a:rPr>
              <a:t>corresponding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value(blue) which is the median of the column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For example </a:t>
            </a:r>
            <a:r>
              <a:rPr lang="en-US" altLang="zh-TW" sz="1400" dirty="0">
                <a:solidFill>
                  <a:schemeClr val="tx1"/>
                </a:solidFill>
              </a:rPr>
              <a:t>all </a:t>
            </a:r>
            <a:r>
              <a:rPr lang="en-US" altLang="zh-TW" sz="1400" dirty="0" smtClean="0">
                <a:solidFill>
                  <a:schemeClr val="tx1"/>
                </a:solidFill>
              </a:rPr>
              <a:t>first-col pixels will minus the first position’s value in A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After do all column process, we can get the weight.</a:t>
            </a:r>
          </a:p>
          <a:p>
            <a:pPr lvl="0"/>
            <a:endParaRPr lang="zh-TW" altLang="zh-TW" sz="1400" dirty="0" smtClean="0">
              <a:solidFill>
                <a:schemeClr val="tx1"/>
              </a:solidFill>
            </a:endParaRPr>
          </a:p>
          <a:p>
            <a:endParaRPr lang="zh-TW" altLang="en-US" sz="1400" dirty="0">
              <a:solidFill>
                <a:schemeClr val="tx1"/>
              </a:solidFill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4806056" y="1312049"/>
            <a:ext cx="3302002" cy="859434"/>
            <a:chOff x="1078301" y="5439666"/>
            <a:chExt cx="3302002" cy="859434"/>
          </a:xfrm>
        </p:grpSpPr>
        <p:grpSp>
          <p:nvGrpSpPr>
            <p:cNvPr id="123" name="群組 122"/>
            <p:cNvGrpSpPr/>
            <p:nvPr/>
          </p:nvGrpSpPr>
          <p:grpSpPr>
            <a:xfrm rot="16200000" flipV="1">
              <a:off x="2760351" y="4469536"/>
              <a:ext cx="482528" cy="2757377"/>
              <a:chOff x="8254979" y="3861535"/>
              <a:chExt cx="506631" cy="289511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8517831" y="4232777"/>
                <a:ext cx="210129" cy="252386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弧形 124"/>
              <p:cNvSpPr/>
              <p:nvPr/>
            </p:nvSpPr>
            <p:spPr>
              <a:xfrm rot="15839347" flipH="1">
                <a:off x="7613112" y="5778930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6" name="弧形 125"/>
              <p:cNvSpPr/>
              <p:nvPr/>
            </p:nvSpPr>
            <p:spPr>
              <a:xfrm rot="16560653">
                <a:off x="7620265" y="4844823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7" name="弧形 126"/>
              <p:cNvSpPr/>
              <p:nvPr/>
            </p:nvSpPr>
            <p:spPr>
              <a:xfrm rot="15600450">
                <a:off x="847340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 rot="5400000">
                <a:off x="8413314" y="3864586"/>
                <a:ext cx="351347" cy="345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弧形 128"/>
              <p:cNvSpPr/>
              <p:nvPr/>
            </p:nvSpPr>
            <p:spPr>
              <a:xfrm rot="5999550" flipH="1">
                <a:off x="851979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cxnSp>
          <p:nvCxnSpPr>
            <p:cNvPr id="130" name="直線接點 129"/>
            <p:cNvCxnSpPr/>
            <p:nvPr/>
          </p:nvCxnSpPr>
          <p:spPr>
            <a:xfrm>
              <a:off x="1799798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195175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211958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2572744" y="5940388"/>
              <a:ext cx="712442" cy="358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1078301" y="5527851"/>
              <a:ext cx="338212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chemeClr val="tx1"/>
                  </a:solidFill>
                </a:rPr>
                <a:t>A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246070" y="5439666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直線接點 136"/>
            <p:cNvCxnSpPr/>
            <p:nvPr/>
          </p:nvCxnSpPr>
          <p:spPr>
            <a:xfrm>
              <a:off x="3737019" y="5640084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3880202" y="5636215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1110177" y="1142788"/>
            <a:ext cx="430887" cy="2067661"/>
            <a:chOff x="1130820" y="1142789"/>
            <a:chExt cx="430887" cy="2067661"/>
          </a:xfrm>
        </p:grpSpPr>
        <p:sp>
          <p:nvSpPr>
            <p:cNvPr id="54" name="矩形 5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55" name="群組 5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39" name="直線接點 13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群組 14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47" name="直線接點 146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矩形 149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群組 150"/>
          <p:cNvGrpSpPr/>
          <p:nvPr/>
        </p:nvGrpSpPr>
        <p:grpSpPr>
          <a:xfrm>
            <a:off x="5124825" y="2437265"/>
            <a:ext cx="430887" cy="2067661"/>
            <a:chOff x="1130820" y="1142789"/>
            <a:chExt cx="430887" cy="2067661"/>
          </a:xfrm>
        </p:grpSpPr>
        <p:sp>
          <p:nvSpPr>
            <p:cNvPr id="152" name="矩形 151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53" name="群組 152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59" name="直線接點 15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群組 153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56" name="直線接點 155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矩形 154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5661290" y="710022"/>
            <a:ext cx="33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All col-median array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5425500" y="1612534"/>
            <a:ext cx="1127080" cy="15554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484235" y="3300076"/>
            <a:ext cx="225618" cy="225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63" name="群組 162"/>
          <p:cNvGrpSpPr/>
          <p:nvPr/>
        </p:nvGrpSpPr>
        <p:grpSpPr>
          <a:xfrm>
            <a:off x="7779586" y="2437265"/>
            <a:ext cx="430887" cy="2067661"/>
            <a:chOff x="1130820" y="1142789"/>
            <a:chExt cx="430887" cy="2067661"/>
          </a:xfrm>
        </p:grpSpPr>
        <p:sp>
          <p:nvSpPr>
            <p:cNvPr id="164" name="矩形 16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65" name="群組 16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71" name="直線接點 170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接點 171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群組 16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68" name="直線接點 167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矩形 166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向右箭號 66"/>
          <p:cNvSpPr/>
          <p:nvPr/>
        </p:nvSpPr>
        <p:spPr>
          <a:xfrm>
            <a:off x="3419872" y="2088658"/>
            <a:ext cx="792088" cy="30158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75" name="群組 174"/>
          <p:cNvGrpSpPr/>
          <p:nvPr/>
        </p:nvGrpSpPr>
        <p:grpSpPr>
          <a:xfrm>
            <a:off x="1029732" y="4036357"/>
            <a:ext cx="430887" cy="2067661"/>
            <a:chOff x="1130820" y="1142789"/>
            <a:chExt cx="430887" cy="2067661"/>
          </a:xfrm>
        </p:grpSpPr>
        <p:sp>
          <p:nvSpPr>
            <p:cNvPr id="176" name="矩形 175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77" name="群組 176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83" name="直線接點 182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群組 177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80" name="直線接點 179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 178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8" name="向右箭號 187"/>
          <p:cNvSpPr/>
          <p:nvPr/>
        </p:nvSpPr>
        <p:spPr>
          <a:xfrm flipH="1">
            <a:off x="3419872" y="4763351"/>
            <a:ext cx="792088" cy="331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7" name="向右箭號 256"/>
          <p:cNvSpPr/>
          <p:nvPr/>
        </p:nvSpPr>
        <p:spPr>
          <a:xfrm>
            <a:off x="6854296" y="3334232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9" name="向右箭號 258"/>
          <p:cNvSpPr/>
          <p:nvPr/>
        </p:nvSpPr>
        <p:spPr>
          <a:xfrm>
            <a:off x="5567175" y="3322147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0" name="文字方塊 259"/>
          <p:cNvSpPr txBox="1"/>
          <p:nvPr/>
        </p:nvSpPr>
        <p:spPr>
          <a:xfrm>
            <a:off x="6300499" y="362900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Minus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445904" y="1981833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478384" y="4942387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69720" y="188640"/>
            <a:ext cx="1998193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83" name="圓角矩形 8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4" name="迴轉箭號 8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-34396" y="952433"/>
            <a:ext cx="9206330" cy="2577540"/>
            <a:chOff x="-22407" y="1689446"/>
            <a:chExt cx="9206330" cy="2577540"/>
          </a:xfrm>
        </p:grpSpPr>
        <p:grpSp>
          <p:nvGrpSpPr>
            <p:cNvPr id="90" name="群組 89"/>
            <p:cNvGrpSpPr/>
            <p:nvPr/>
          </p:nvGrpSpPr>
          <p:grpSpPr>
            <a:xfrm>
              <a:off x="3271688" y="1767662"/>
              <a:ext cx="2503626" cy="2445766"/>
              <a:chOff x="4297143" y="3359962"/>
              <a:chExt cx="3237193" cy="3162381"/>
            </a:xfrm>
          </p:grpSpPr>
          <p:grpSp>
            <p:nvGrpSpPr>
              <p:cNvPr id="140" name="群組 139"/>
              <p:cNvGrpSpPr/>
              <p:nvPr/>
            </p:nvGrpSpPr>
            <p:grpSpPr>
              <a:xfrm>
                <a:off x="4297143" y="3757919"/>
                <a:ext cx="3034218" cy="2764424"/>
                <a:chOff x="-45135" y="1602452"/>
                <a:chExt cx="3351466" cy="3115538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" name="群組 146"/>
                <p:cNvGrpSpPr/>
                <p:nvPr/>
              </p:nvGrpSpPr>
              <p:grpSpPr>
                <a:xfrm>
                  <a:off x="834447" y="1602452"/>
                  <a:ext cx="2446764" cy="562840"/>
                  <a:chOff x="-322689" y="3528885"/>
                  <a:chExt cx="3212081" cy="708017"/>
                </a:xfrm>
              </p:grpSpPr>
              <p:sp>
                <p:nvSpPr>
                  <p:cNvPr id="153" name="弧形 152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7" name="文字方塊 156"/>
                  <p:cNvSpPr txBox="1"/>
                  <p:nvPr/>
                </p:nvSpPr>
                <p:spPr>
                  <a:xfrm>
                    <a:off x="782686" y="3528885"/>
                    <a:ext cx="1169662" cy="6045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49" name="群組 148"/>
                <p:cNvGrpSpPr/>
                <p:nvPr/>
              </p:nvGrpSpPr>
              <p:grpSpPr>
                <a:xfrm rot="16200000">
                  <a:off x="-774199" y="2995324"/>
                  <a:ext cx="2349103" cy="890976"/>
                  <a:chOff x="-322689" y="3187658"/>
                  <a:chExt cx="3212081" cy="1120795"/>
                </a:xfrm>
              </p:grpSpPr>
              <p:sp>
                <p:nvSpPr>
                  <p:cNvPr id="150" name="弧形 14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1" name="弧形 15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2" name="文字方塊 151"/>
                  <p:cNvSpPr txBox="1"/>
                  <p:nvPr/>
                </p:nvSpPr>
                <p:spPr>
                  <a:xfrm rot="5400000">
                    <a:off x="794639" y="3419494"/>
                    <a:ext cx="1120795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1324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141" name="文字方塊 140"/>
              <p:cNvSpPr txBox="1"/>
              <p:nvPr/>
            </p:nvSpPr>
            <p:spPr>
              <a:xfrm>
                <a:off x="5313817" y="3359962"/>
                <a:ext cx="2220519" cy="39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n-lt"/>
                    <a:ea typeface="+mn-ea"/>
                  </a:rPr>
                  <a:t>weight *0.8</a:t>
                </a:r>
                <a:endParaRPr lang="zh-TW" altLang="en-US" sz="1400" b="1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-22407" y="2066027"/>
              <a:ext cx="2341809" cy="2130402"/>
              <a:chOff x="-100022" y="1619146"/>
              <a:chExt cx="3406353" cy="3098844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群組 131"/>
              <p:cNvGrpSpPr/>
              <p:nvPr/>
            </p:nvGrpSpPr>
            <p:grpSpPr>
              <a:xfrm>
                <a:off x="834447" y="1619146"/>
                <a:ext cx="2458091" cy="602765"/>
                <a:chOff x="-322689" y="3549900"/>
                <a:chExt cx="3226951" cy="758243"/>
              </a:xfrm>
            </p:grpSpPr>
            <p:sp>
              <p:nvSpPr>
                <p:cNvPr id="137" name="弧形 13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8" name="弧形 13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9" name="文字方塊 138"/>
                <p:cNvSpPr txBox="1"/>
                <p:nvPr/>
              </p:nvSpPr>
              <p:spPr>
                <a:xfrm>
                  <a:off x="739430" y="3549900"/>
                  <a:ext cx="1259277" cy="63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1344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3" name="群組 132"/>
              <p:cNvGrpSpPr/>
              <p:nvPr/>
            </p:nvGrpSpPr>
            <p:grpSpPr>
              <a:xfrm rot="16200000">
                <a:off x="-857252" y="2944198"/>
                <a:ext cx="2473700" cy="959239"/>
                <a:chOff x="-384637" y="3118616"/>
                <a:chExt cx="3382449" cy="1206664"/>
              </a:xfrm>
            </p:grpSpPr>
            <p:sp>
              <p:nvSpPr>
                <p:cNvPr id="134" name="弧形 13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5" name="弧形 13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6" name="文字方塊 135"/>
                <p:cNvSpPr txBox="1"/>
                <p:nvPr/>
              </p:nvSpPr>
              <p:spPr>
                <a:xfrm rot="5400000">
                  <a:off x="738107" y="3375261"/>
                  <a:ext cx="1206664" cy="6933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1324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92" name="群組 91"/>
            <p:cNvGrpSpPr/>
            <p:nvPr/>
          </p:nvGrpSpPr>
          <p:grpSpPr>
            <a:xfrm>
              <a:off x="6448061" y="1781694"/>
              <a:ext cx="2405821" cy="2485292"/>
              <a:chOff x="4303301" y="3394255"/>
              <a:chExt cx="3028062" cy="3128089"/>
            </a:xfrm>
          </p:grpSpPr>
          <p:grpSp>
            <p:nvGrpSpPr>
              <p:cNvPr id="97" name="群組 96"/>
              <p:cNvGrpSpPr/>
              <p:nvPr/>
            </p:nvGrpSpPr>
            <p:grpSpPr>
              <a:xfrm>
                <a:off x="4303301" y="3786003"/>
                <a:ext cx="3028062" cy="2736341"/>
                <a:chOff x="-38333" y="1634102"/>
                <a:chExt cx="3344665" cy="3083888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809328" y="2165290"/>
                  <a:ext cx="2497004" cy="25527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2" name="群組 101"/>
                <p:cNvGrpSpPr/>
                <p:nvPr/>
              </p:nvGrpSpPr>
              <p:grpSpPr>
                <a:xfrm>
                  <a:off x="834447" y="1634102"/>
                  <a:ext cx="2446764" cy="531187"/>
                  <a:chOff x="-322689" y="3568702"/>
                  <a:chExt cx="3212081" cy="668200"/>
                </a:xfrm>
              </p:grpSpPr>
              <p:sp>
                <p:nvSpPr>
                  <p:cNvPr id="128" name="弧形 127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9" name="弧形 128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30" name="文字方塊 129"/>
                  <p:cNvSpPr txBox="1"/>
                  <p:nvPr/>
                </p:nvSpPr>
                <p:spPr>
                  <a:xfrm>
                    <a:off x="698521" y="3568702"/>
                    <a:ext cx="1169662" cy="604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03" name="群組 102"/>
                <p:cNvGrpSpPr/>
                <p:nvPr/>
              </p:nvGrpSpPr>
              <p:grpSpPr>
                <a:xfrm rot="16200000">
                  <a:off x="-767397" y="2995323"/>
                  <a:ext cx="2349103" cy="890976"/>
                  <a:chOff x="-322689" y="3196210"/>
                  <a:chExt cx="3212081" cy="1120793"/>
                </a:xfrm>
              </p:grpSpPr>
              <p:sp>
                <p:nvSpPr>
                  <p:cNvPr id="104" name="弧形 10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6" name="弧形 10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7" name="文字方塊 106"/>
                  <p:cNvSpPr txBox="1"/>
                  <p:nvPr/>
                </p:nvSpPr>
                <p:spPr>
                  <a:xfrm rot="5400000">
                    <a:off x="669728" y="3428045"/>
                    <a:ext cx="1120793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 smtClean="0">
                        <a:solidFill>
                          <a:schemeClr val="tx1"/>
                        </a:solidFill>
                      </a:rPr>
                      <a:t>1324</a:t>
                    </a:r>
                    <a:endParaRPr lang="zh-TW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9" name="文字方塊 98"/>
              <p:cNvSpPr txBox="1"/>
              <p:nvPr/>
            </p:nvSpPr>
            <p:spPr>
              <a:xfrm>
                <a:off x="5595578" y="3394255"/>
                <a:ext cx="1627417" cy="42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等於 92"/>
            <p:cNvSpPr/>
            <p:nvPr/>
          </p:nvSpPr>
          <p:spPr>
            <a:xfrm>
              <a:off x="5884991" y="3108489"/>
              <a:ext cx="575481" cy="384697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328677" y="3114344"/>
              <a:ext cx="11759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  <a:latin typeface="+mn-lt"/>
                  <a:ea typeface="+mn-ea"/>
                </a:rPr>
                <a:t>*</a:t>
              </a:r>
              <a:r>
                <a:rPr lang="en-US" altLang="zh-TW" sz="2400" b="1" dirty="0">
                  <a:solidFill>
                    <a:schemeClr val="tx1"/>
                  </a:solidFill>
                  <a:latin typeface="+mn-lt"/>
                  <a:ea typeface="+mn-ea"/>
                </a:rPr>
                <a:t>0.8</a:t>
              </a:r>
              <a:endParaRPr lang="zh-TW" altLang="en-US" sz="2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減號 94"/>
            <p:cNvSpPr/>
            <p:nvPr/>
          </p:nvSpPr>
          <p:spPr>
            <a:xfrm>
              <a:off x="2572435" y="3085718"/>
              <a:ext cx="699253" cy="380738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7474786" y="3197922"/>
              <a:ext cx="1174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spc="300" dirty="0" err="1" smtClean="0">
                  <a:solidFill>
                    <a:schemeClr val="tx1"/>
                  </a:solidFill>
                  <a:latin typeface="+mn-lt"/>
                  <a:ea typeface="+mn-ea"/>
                </a:rPr>
                <a:t>out_x</a:t>
              </a:r>
              <a:endParaRPr lang="zh-TW" altLang="en-US" sz="1600" b="1" spc="3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1298213" y="30663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tx1"/>
                  </a:solidFill>
                </a:rPr>
                <a:t>x</a:t>
              </a:r>
              <a:endParaRPr lang="zh-TW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085877" y="1758250"/>
              <a:ext cx="2098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Processed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1076241" y="1689446"/>
              <a:ext cx="1047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2027891" y="3826767"/>
            <a:ext cx="5462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圖像減去相對應位置的權重進行補償，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out_x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為補償後之圖像。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15083" y="42833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權重為何要乘上一個參數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344212" y="4272096"/>
            <a:ext cx="370871" cy="247247"/>
            <a:chOff x="755576" y="1124744"/>
            <a:chExt cx="540060" cy="360040"/>
          </a:xfrm>
        </p:grpSpPr>
        <p:cxnSp>
          <p:nvCxnSpPr>
            <p:cNvPr id="165" name="直線接點 16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群組 16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67" name="矩形圖說文字 16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68" name="直線接點 16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文字方塊 169"/>
          <p:cNvSpPr txBox="1"/>
          <p:nvPr/>
        </p:nvSpPr>
        <p:spPr>
          <a:xfrm>
            <a:off x="1261475" y="4903369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假設左圖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為其中一行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參數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且此行之中位數為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8000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右圖為減去中位數得權重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18610" y="4739569"/>
            <a:ext cx="560253" cy="1930643"/>
            <a:chOff x="546567" y="4883057"/>
            <a:chExt cx="517685" cy="1791697"/>
          </a:xfrm>
        </p:grpSpPr>
        <p:sp>
          <p:nvSpPr>
            <p:cNvPr id="6" name="矩形 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7860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 171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群組 174"/>
          <p:cNvGrpSpPr/>
          <p:nvPr/>
        </p:nvGrpSpPr>
        <p:grpSpPr>
          <a:xfrm>
            <a:off x="3208921" y="4739569"/>
            <a:ext cx="560253" cy="1930643"/>
            <a:chOff x="546567" y="4883057"/>
            <a:chExt cx="517685" cy="1791697"/>
          </a:xfrm>
        </p:grpSpPr>
        <p:sp>
          <p:nvSpPr>
            <p:cNvPr id="176" name="矩形 17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-140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77" name="直線接點 176"/>
            <p:cNvCxnSpPr/>
            <p:nvPr/>
          </p:nvCxnSpPr>
          <p:spPr>
            <a:xfrm>
              <a:off x="562047" y="5173343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群組 182"/>
          <p:cNvGrpSpPr/>
          <p:nvPr/>
        </p:nvGrpSpPr>
        <p:grpSpPr>
          <a:xfrm>
            <a:off x="4467519" y="4722352"/>
            <a:ext cx="560253" cy="1930643"/>
            <a:chOff x="546567" y="4883057"/>
            <a:chExt cx="517685" cy="1791697"/>
          </a:xfrm>
          <a:solidFill>
            <a:schemeClr val="accent4"/>
          </a:solidFill>
        </p:grpSpPr>
        <p:sp>
          <p:nvSpPr>
            <p:cNvPr id="184" name="矩形 183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85" name="直線接點 184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接點 188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群組 189"/>
          <p:cNvGrpSpPr/>
          <p:nvPr/>
        </p:nvGrpSpPr>
        <p:grpSpPr>
          <a:xfrm>
            <a:off x="5178450" y="4739567"/>
            <a:ext cx="560253" cy="1930643"/>
            <a:chOff x="546567" y="4883057"/>
            <a:chExt cx="517685" cy="17916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1" name="矩形 190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8180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8030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7998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7972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8024…</a:t>
              </a:r>
            </a:p>
          </p:txBody>
        </p:sp>
        <p:cxnSp>
          <p:nvCxnSpPr>
            <p:cNvPr id="192" name="直線接點 191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文字方塊 196"/>
          <p:cNvSpPr txBox="1"/>
          <p:nvPr/>
        </p:nvSpPr>
        <p:spPr>
          <a:xfrm>
            <a:off x="5912956" y="4765202"/>
            <a:ext cx="2800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黃色 為直接減去權重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藍色 為減去權重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*0.8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如果沒有乘上參數，會被補償成中位數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無法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保留點與點的差別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特性被抹去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當權重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乘上參數可以拉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近垂直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行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方向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的差距，達到去除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同時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留面板特性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8" name="文字方塊 197"/>
          <p:cNvSpPr txBox="1"/>
          <p:nvPr/>
        </p:nvSpPr>
        <p:spPr>
          <a:xfrm>
            <a:off x="4345020" y="439571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rPr>
              <a:t>After Compensate</a:t>
            </a:r>
            <a:endParaRPr lang="en-US" altLang="zh-TW" sz="1200" b="1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37465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輸入影像的每</a:t>
                </a:r>
                <a:r>
                  <a:rPr lang="zh-TW" altLang="en-US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個像素都為</a:t>
                </a:r>
                <a:r>
                  <a:rPr lang="en-US" altLang="zh-TW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16bit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65535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變動範圍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，且大部分的資料之值都落在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~</m:t>
                    </m:r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，再不縮放的情況下，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−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65536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=0.0045</m:t>
                    </m:r>
                    <m:r>
                      <a:rPr lang="zh-TW" altLang="en-US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算是相當小的變動，如果再未調整對比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縮放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下會因為點跟點之值差距太小</a:t>
                </a:r>
                <a:endParaRPr lang="en-US" altLang="zh-TW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blipFill rotWithShape="0">
                <a:blip r:embed="rId4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1007757" y="1208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2635851"/>
            <a:ext cx="3496282" cy="364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2216" y="2891794"/>
            <a:ext cx="144016" cy="339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146626" y="3468524"/>
            <a:ext cx="1357162" cy="286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088664" y="6112318"/>
            <a:ext cx="3429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由右方圖垂直方向之一條線繪成，可觀察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圍。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73264" y="6289290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endParaRPr lang="zh-TW" altLang="en-US" sz="16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396798" y="2780495"/>
            <a:ext cx="4749828" cy="3273340"/>
            <a:chOff x="305149" y="3258480"/>
            <a:chExt cx="4380359" cy="3018721"/>
          </a:xfrm>
        </p:grpSpPr>
        <p:grpSp>
          <p:nvGrpSpPr>
            <p:cNvPr id="18" name="群組 17"/>
            <p:cNvGrpSpPr/>
            <p:nvPr/>
          </p:nvGrpSpPr>
          <p:grpSpPr>
            <a:xfrm>
              <a:off x="305149" y="3258480"/>
              <a:ext cx="4380359" cy="3018721"/>
              <a:chOff x="325129" y="3197164"/>
              <a:chExt cx="4380359" cy="3018721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246" y="3197164"/>
                <a:ext cx="4337242" cy="3018721"/>
              </a:xfrm>
              <a:prstGeom prst="rect">
                <a:avLst/>
              </a:prstGeom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325129" y="3924019"/>
                <a:ext cx="10344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FF0000"/>
                    </a:solidFill>
                    <a:latin typeface="+mj-lt"/>
                  </a:rPr>
                  <a:t>65535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82895" y="5543763"/>
                <a:ext cx="259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866207" y="4077072"/>
                <a:ext cx="3660164" cy="18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866207" y="5697652"/>
                <a:ext cx="36601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872381" y="5481040"/>
                <a:ext cx="3663359" cy="125446"/>
              </a:xfrm>
              <a:prstGeom prst="rect">
                <a:avLst/>
              </a:prstGeom>
              <a:noFill/>
              <a:ln w="12700"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972666" y="3286459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尚未調整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Y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軸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range</a:t>
              </a:r>
              <a:endParaRPr lang="zh-TW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2484" y="2771620"/>
            <a:ext cx="4701504" cy="3272246"/>
            <a:chOff x="452484" y="2484649"/>
            <a:chExt cx="4701504" cy="3272246"/>
          </a:xfrm>
        </p:grpSpPr>
        <p:grpSp>
          <p:nvGrpSpPr>
            <p:cNvPr id="35" name="群組 34"/>
            <p:cNvGrpSpPr/>
            <p:nvPr/>
          </p:nvGrpSpPr>
          <p:grpSpPr>
            <a:xfrm>
              <a:off x="452484" y="2484649"/>
              <a:ext cx="4701504" cy="3272246"/>
              <a:chOff x="8028384" y="2348010"/>
              <a:chExt cx="4335794" cy="30177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8384" y="2348010"/>
                <a:ext cx="4335794" cy="3017712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10044608" y="2363145"/>
                <a:ext cx="11929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Y</a:t>
                </a:r>
                <a:r>
                  <a:rPr lang="zh-TW" altLang="en-US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軸縮放過後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76306" y="3239532"/>
              <a:ext cx="4286254" cy="167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53638" y="1745267"/>
            <a:ext cx="8238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看到接近全黑的圖</a:t>
            </a:r>
            <a:r>
              <a:rPr lang="en-US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，為了方便我們觀察，需透過調整對比或是經過</a:t>
            </a:r>
            <a:r>
              <a:rPr lang="zh-TW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直方圖均衡化</a:t>
            </a:r>
            <a:r>
              <a:rPr lang="en-US" altLang="zh-TW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 EQ)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理。</a:t>
            </a:r>
            <a:endParaRPr lang="en-US" altLang="zh-TW" sz="13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60032" y="28592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210620" y="658485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97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027044" y="5810674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All _frame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861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924" r="49253"/>
          <a:stretch/>
        </p:blipFill>
        <p:spPr>
          <a:xfrm>
            <a:off x="395536" y="764704"/>
            <a:ext cx="3888431" cy="45364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990" t="-248" r="48514" b="248"/>
          <a:stretch/>
        </p:blipFill>
        <p:spPr>
          <a:xfrm>
            <a:off x="4635449" y="764704"/>
            <a:ext cx="3940800" cy="4536424"/>
          </a:xfrm>
          <a:prstGeom prst="rect">
            <a:avLst/>
          </a:prstGeom>
        </p:spPr>
      </p:pic>
      <p:sp>
        <p:nvSpPr>
          <p:cNvPr id="10" name="弧形箭號 (下彎) 9"/>
          <p:cNvSpPr/>
          <p:nvPr/>
        </p:nvSpPr>
        <p:spPr>
          <a:xfrm>
            <a:off x="3769114" y="332624"/>
            <a:ext cx="1440160" cy="43208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1678" y="5498375"/>
            <a:ext cx="76328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左圖是陣列減去中位數前，值大部分都落在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7000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8000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多，右圖為減去之後，值大部分都落在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-200~+200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，做此步驟為了後面方便用標準差判別是否為離群的像素，經過所有處理之後會再加回中位數拉回準位。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35014" y="816350"/>
            <a:ext cx="3191140" cy="2868345"/>
            <a:chOff x="75006" y="776679"/>
            <a:chExt cx="3191140" cy="2868345"/>
          </a:xfrm>
        </p:grpSpPr>
        <p:grpSp>
          <p:nvGrpSpPr>
            <p:cNvPr id="8" name="群組 7"/>
            <p:cNvGrpSpPr/>
            <p:nvPr/>
          </p:nvGrpSpPr>
          <p:grpSpPr>
            <a:xfrm>
              <a:off x="817874" y="1196752"/>
              <a:ext cx="2448272" cy="2448272"/>
              <a:chOff x="817874" y="1196752"/>
              <a:chExt cx="2448272" cy="244827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17874" y="1196752"/>
                <a:ext cx="2448272" cy="24482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21113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59632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21113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259632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1113" y="2076257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59632" y="2076256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849978" y="2027323"/>
                <a:ext cx="1362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…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1118829" y="2503069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 rot="15839347" flipH="1">
              <a:off x="-38258" y="258670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0" name="弧形 9"/>
            <p:cNvSpPr/>
            <p:nvPr/>
          </p:nvSpPr>
          <p:spPr>
            <a:xfrm rot="16560653">
              <a:off x="-50065" y="196862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06" y="225112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1324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21239347" flipH="1">
              <a:off x="852700" y="98607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" name="弧形 12"/>
            <p:cNvSpPr/>
            <p:nvPr/>
          </p:nvSpPr>
          <p:spPr>
            <a:xfrm rot="360653">
              <a:off x="1877430" y="94797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696320" y="77667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1344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9306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68197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043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68612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133149" y="1001829"/>
            <a:ext cx="6848571" cy="852364"/>
            <a:chOff x="1073141" y="962158"/>
            <a:chExt cx="6848571" cy="852364"/>
          </a:xfrm>
        </p:grpSpPr>
        <p:sp>
          <p:nvSpPr>
            <p:cNvPr id="29" name="矩形 28"/>
            <p:cNvSpPr/>
            <p:nvPr/>
          </p:nvSpPr>
          <p:spPr>
            <a:xfrm>
              <a:off x="4363787" y="1022434"/>
              <a:ext cx="792088" cy="792088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0" name="弧形接點 29"/>
            <p:cNvCxnSpPr/>
            <p:nvPr/>
          </p:nvCxnSpPr>
          <p:spPr>
            <a:xfrm flipV="1">
              <a:off x="1073141" y="1268760"/>
              <a:ext cx="3138819" cy="149718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5452929" y="1432730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319447" y="1171204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129624" y="962158"/>
              <a:ext cx="792088" cy="7920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133148" y="2084132"/>
            <a:ext cx="6745992" cy="1404813"/>
            <a:chOff x="1073140" y="2044461"/>
            <a:chExt cx="6745992" cy="1404813"/>
          </a:xfrm>
        </p:grpSpPr>
        <p:cxnSp>
          <p:nvCxnSpPr>
            <p:cNvPr id="35" name="弧形接點 34"/>
            <p:cNvCxnSpPr/>
            <p:nvPr/>
          </p:nvCxnSpPr>
          <p:spPr>
            <a:xfrm flipV="1">
              <a:off x="1073140" y="2333848"/>
              <a:ext cx="2922796" cy="1115426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4466366" y="2128451"/>
              <a:ext cx="586929" cy="410793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5495777" y="2333847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5356550" y="2044461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</a:t>
              </a:r>
              <a:r>
                <a:rPr lang="en-US" altLang="zh-TW" sz="1100" dirty="0">
                  <a:solidFill>
                    <a:schemeClr val="tx1"/>
                  </a:solidFill>
                </a:rPr>
                <a:t>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232203" y="2128451"/>
              <a:ext cx="586929" cy="4107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3665179" y="2900742"/>
            <a:ext cx="417320" cy="278213"/>
            <a:chOff x="755576" y="1124744"/>
            <a:chExt cx="540060" cy="360040"/>
          </a:xfrm>
        </p:grpSpPr>
        <p:cxnSp>
          <p:nvCxnSpPr>
            <p:cNvPr id="53" name="直線接點 52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5" name="矩形圖說文字 54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文字方塊 57"/>
          <p:cNvSpPr txBox="1"/>
          <p:nvPr/>
        </p:nvSpPr>
        <p:spPr>
          <a:xfrm>
            <a:off x="3707904" y="3278285"/>
            <a:ext cx="506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因為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1324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不是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的倍數，所以最後會剩下一個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32*12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的區塊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707904" y="4479610"/>
            <a:ext cx="604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觀察左圖可以看到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因為一定距離有不同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charge Amplifier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，會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不同區塊顏色的變化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，以每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個去減去自己區塊的平均值，來去除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垂直方向且具有區塊性的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856255" y="3839148"/>
            <a:ext cx="2469899" cy="256653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638624" y="4115498"/>
            <a:ext cx="417320" cy="278213"/>
            <a:chOff x="755576" y="1124744"/>
            <a:chExt cx="540060" cy="360040"/>
          </a:xfrm>
        </p:grpSpPr>
        <p:cxnSp>
          <p:nvCxnSpPr>
            <p:cNvPr id="48" name="直線接點 47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48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0" name="矩形圖說文字 49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1" name="直線接點 50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11222" y="604022"/>
            <a:ext cx="4315215" cy="2817291"/>
            <a:chOff x="329983" y="3765849"/>
            <a:chExt cx="4315215" cy="2817291"/>
          </a:xfrm>
        </p:grpSpPr>
        <p:grpSp>
          <p:nvGrpSpPr>
            <p:cNvPr id="8" name="群組 7"/>
            <p:cNvGrpSpPr/>
            <p:nvPr/>
          </p:nvGrpSpPr>
          <p:grpSpPr>
            <a:xfrm>
              <a:off x="329983" y="4088707"/>
              <a:ext cx="4315215" cy="2494433"/>
              <a:chOff x="4466366" y="4005064"/>
              <a:chExt cx="4505949" cy="2604687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6366" y="4005064"/>
                <a:ext cx="4505949" cy="2586109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473393" y="4010166"/>
                <a:ext cx="1981793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04197" y="4035616"/>
                <a:ext cx="2502014" cy="257413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1620755" y="3765849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一次點減去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747990" y="546317"/>
            <a:ext cx="4224596" cy="3284816"/>
            <a:chOff x="4759830" y="3279861"/>
            <a:chExt cx="4224596" cy="3284816"/>
          </a:xfrm>
        </p:grpSpPr>
        <p:grpSp>
          <p:nvGrpSpPr>
            <p:cNvPr id="14" name="群組 13"/>
            <p:cNvGrpSpPr/>
            <p:nvPr/>
          </p:nvGrpSpPr>
          <p:grpSpPr>
            <a:xfrm>
              <a:off x="4759830" y="3279861"/>
              <a:ext cx="4224596" cy="3284816"/>
              <a:chOff x="429967" y="3807427"/>
              <a:chExt cx="3735655" cy="2904642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6"/>
              <a:srcRect l="41228" t="-10506" r="14912" b="10506"/>
              <a:stretch/>
            </p:blipFill>
            <p:spPr>
              <a:xfrm>
                <a:off x="429967" y="3807427"/>
                <a:ext cx="3728628" cy="2904642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429968" y="4113987"/>
                <a:ext cx="1519269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5220" y="4125961"/>
                <a:ext cx="2270402" cy="257413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5618890" y="3337566"/>
              <a:ext cx="2832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每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block</a:t>
              </a:r>
              <a:r>
                <a:rPr lang="zh-TW" altLang="en-US" sz="1100" dirty="0">
                  <a:solidFill>
                    <a:schemeClr val="tx1"/>
                  </a:solidFill>
                </a:rPr>
                <a:t> 減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去自己的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32block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平均數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46086" y="1049134"/>
            <a:ext cx="4232029" cy="14401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47991" y="1053326"/>
            <a:ext cx="4224596" cy="1356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22" y="3555074"/>
            <a:ext cx="2964634" cy="303252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87507" y="352490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50632" y="383761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275856" y="63106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182686" y="4326265"/>
            <a:ext cx="4757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紅色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與藍色分別代表不同的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區塊，可以看到圖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黃色框起來的部分，藍色很接近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且紅色接近約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-60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可以看到在兩區塊受到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ADC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Data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的影響，經過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的處理，圖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的黃色框部分不管是落在藍色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或是紅色部分都接近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-40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，如此一來只剩下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為原始影像經過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處理。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3828472" y="4158631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3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086907" y="1337370"/>
            <a:ext cx="1951175" cy="1095260"/>
            <a:chOff x="7113748" y="3311013"/>
            <a:chExt cx="1951175" cy="1095260"/>
          </a:xfrm>
        </p:grpSpPr>
        <p:sp>
          <p:nvSpPr>
            <p:cNvPr id="22" name="矩形 21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7113748" y="4144663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233265" y="2530700"/>
            <a:ext cx="5519652" cy="645389"/>
            <a:chOff x="3261729" y="4977113"/>
            <a:chExt cx="5519652" cy="645389"/>
          </a:xfrm>
        </p:grpSpPr>
        <p:sp>
          <p:nvSpPr>
            <p:cNvPr id="26" name="矩形 25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>
              <a:off x="5608576" y="535648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896608" y="535634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5752592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6799283" y="536664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982257" y="5287246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</a:t>
              </a:r>
              <a:r>
                <a:rPr lang="en-US" altLang="zh-TW" sz="1400" dirty="0" smtClean="0">
                  <a:solidFill>
                    <a:schemeClr val="tx1"/>
                  </a:solidFill>
                </a:rPr>
                <a:t>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182850" y="5293944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減號 33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867348" y="4977113"/>
              <a:ext cx="91403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3" name="等於 42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875754" y="816802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699497" y="1243086"/>
            <a:ext cx="2216456" cy="2204596"/>
            <a:chOff x="709221" y="1267273"/>
            <a:chExt cx="2216456" cy="2204596"/>
          </a:xfrm>
        </p:grpSpPr>
        <p:grpSp>
          <p:nvGrpSpPr>
            <p:cNvPr id="49" name="群組 48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5852242" y="4078807"/>
            <a:ext cx="2216456" cy="2204596"/>
            <a:chOff x="709221" y="1267273"/>
            <a:chExt cx="2216456" cy="2204596"/>
          </a:xfrm>
        </p:grpSpPr>
        <p:grpSp>
          <p:nvGrpSpPr>
            <p:cNvPr id="60" name="群組 59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直線單箭頭接點 65"/>
          <p:cNvCxnSpPr>
            <a:endCxn id="9" idx="1"/>
          </p:cNvCxnSpPr>
          <p:nvPr/>
        </p:nvCxnSpPr>
        <p:spPr>
          <a:xfrm flipV="1">
            <a:off x="2771800" y="1258048"/>
            <a:ext cx="576064" cy="79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4638950" y="3055043"/>
            <a:ext cx="1373401" cy="1112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012633" y="3705008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81063" y="4371413"/>
            <a:ext cx="475753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 2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主要進行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 noise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的修正，此張投影片為其中一個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區塊如何進行補償，首先取出區塊第一行的所有像素，如果像素在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倍標準差內就存進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中，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在對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取平均值，接著取出的這列每個像素皆減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去平均值，並存會當下進行修正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91" name="群組 90"/>
          <p:cNvGrpSpPr/>
          <p:nvPr/>
        </p:nvGrpSpPr>
        <p:grpSpPr>
          <a:xfrm>
            <a:off x="470663" y="4004473"/>
            <a:ext cx="356921" cy="237947"/>
            <a:chOff x="755576" y="1124744"/>
            <a:chExt cx="540060" cy="360040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4" name="矩形圖說文字 93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群組 125"/>
          <p:cNvGrpSpPr/>
          <p:nvPr/>
        </p:nvGrpSpPr>
        <p:grpSpPr>
          <a:xfrm>
            <a:off x="827584" y="1143820"/>
            <a:ext cx="1947312" cy="307777"/>
            <a:chOff x="827584" y="1143820"/>
            <a:chExt cx="1947312" cy="307777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971600" y="1243086"/>
              <a:ext cx="0" cy="162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827584" y="1252946"/>
              <a:ext cx="0" cy="163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1115616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1268016" y="1252718"/>
              <a:ext cx="0" cy="164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2483768" y="1252717"/>
              <a:ext cx="0" cy="164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2627784" y="1250844"/>
              <a:ext cx="0" cy="164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群組 162"/>
          <p:cNvGrpSpPr/>
          <p:nvPr/>
        </p:nvGrpSpPr>
        <p:grpSpPr>
          <a:xfrm>
            <a:off x="5972622" y="3982670"/>
            <a:ext cx="1947312" cy="307777"/>
            <a:chOff x="827584" y="1143820"/>
            <a:chExt cx="1947312" cy="307777"/>
          </a:xfrm>
        </p:grpSpPr>
        <p:cxnSp>
          <p:nvCxnSpPr>
            <p:cNvPr id="164" name="直線接點 163"/>
            <p:cNvCxnSpPr/>
            <p:nvPr/>
          </p:nvCxnSpPr>
          <p:spPr>
            <a:xfrm>
              <a:off x="971600" y="1248743"/>
              <a:ext cx="0" cy="162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>
              <a:off x="827584" y="1252946"/>
              <a:ext cx="0" cy="156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>
              <a:off x="1115616" y="1248743"/>
              <a:ext cx="0" cy="162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直線接點 167"/>
            <p:cNvCxnSpPr/>
            <p:nvPr/>
          </p:nvCxnSpPr>
          <p:spPr>
            <a:xfrm>
              <a:off x="1268016" y="1252718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/>
            <p:cNvCxnSpPr/>
            <p:nvPr/>
          </p:nvCxnSpPr>
          <p:spPr>
            <a:xfrm>
              <a:off x="2500041" y="125632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>
            <a:xfrm>
              <a:off x="2627784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3347864" y="762809"/>
            <a:ext cx="5432911" cy="705366"/>
            <a:chOff x="3347864" y="762809"/>
            <a:chExt cx="5432911" cy="705366"/>
          </a:xfrm>
        </p:grpSpPr>
        <p:grpSp>
          <p:nvGrpSpPr>
            <p:cNvPr id="8" name="群組 7"/>
            <p:cNvGrpSpPr/>
            <p:nvPr/>
          </p:nvGrpSpPr>
          <p:grpSpPr>
            <a:xfrm>
              <a:off x="3347864" y="762809"/>
              <a:ext cx="5432911" cy="705366"/>
              <a:chOff x="3374705" y="2736452"/>
              <a:chExt cx="5432911" cy="70536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74705" y="3107510"/>
                <a:ext cx="1499312" cy="248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98990" y="2803230"/>
                <a:ext cx="12089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32*1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3522281" y="3117463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819482" y="3107510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3675337" y="3109391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4598841" y="3114337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3850726" y="3035942"/>
                <a:ext cx="5934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08304" y="3046692"/>
                <a:ext cx="1499312" cy="2483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N * 1 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>
                <a:off x="5200259" y="3170872"/>
                <a:ext cx="172376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字方塊 17"/>
              <p:cNvSpPr txBox="1"/>
              <p:nvPr/>
            </p:nvSpPr>
            <p:spPr>
              <a:xfrm>
                <a:off x="4988438" y="2898500"/>
                <a:ext cx="2319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[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 ] &lt;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*3(all frame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637011" y="2736452"/>
                <a:ext cx="8274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325250" y="3180208"/>
                <a:ext cx="130516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Save to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endParaRPr lang="zh-TW" altLang="en-US" sz="1100" dirty="0"/>
              </a:p>
            </p:txBody>
          </p:sp>
        </p:grpSp>
        <p:cxnSp>
          <p:nvCxnSpPr>
            <p:cNvPr id="84" name="直線接點 83"/>
            <p:cNvCxnSpPr/>
            <p:nvPr/>
          </p:nvCxnSpPr>
          <p:spPr>
            <a:xfrm>
              <a:off x="4716016" y="1145052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接點 96"/>
          <p:cNvCxnSpPr/>
          <p:nvPr/>
        </p:nvCxnSpPr>
        <p:spPr>
          <a:xfrm>
            <a:off x="6620694" y="2914873"/>
            <a:ext cx="0" cy="2362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41228" t="455" r="14912" b="10506"/>
          <a:stretch/>
        </p:blipFill>
        <p:spPr>
          <a:xfrm>
            <a:off x="200380" y="1376659"/>
            <a:ext cx="4216649" cy="29247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18877" t="4157" r="38020" b="43099"/>
          <a:stretch/>
        </p:blipFill>
        <p:spPr>
          <a:xfrm>
            <a:off x="4641810" y="1412776"/>
            <a:ext cx="4386659" cy="29247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0380" y="1520675"/>
            <a:ext cx="4216649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0380" y="1664691"/>
            <a:ext cx="4216649" cy="1868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0379" y="1851581"/>
            <a:ext cx="4216649" cy="137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52056" y="995231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Beforce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2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11838" y="9952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Process 2 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01528" y="5004584"/>
            <a:ext cx="76805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左圖是尚未經過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處理的陣列，列與列有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造成的差距，透過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修正後如右圖，可以看到大部分的值已經沒有原先一列一列的差距，消除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後只剩下本身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，在此專案中尚不討論。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444607" y="4836950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字方塊 1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353764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=  panel defect 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2" t="16" r="-382" b="2986"/>
          <a:stretch/>
        </p:blipFill>
        <p:spPr>
          <a:xfrm>
            <a:off x="4030832" y="1234808"/>
            <a:ext cx="4408789" cy="460159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4034522" y="1238333"/>
            <a:ext cx="4388335" cy="45600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2842" y="691095"/>
            <a:ext cx="722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(Fix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Noise)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雜訊，同時保留面板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 </a:t>
            </a:r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712802" y="691095"/>
            <a:ext cx="360040" cy="400110"/>
          </a:xfrm>
          <a:prstGeom prst="chevron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75462" y="1289565"/>
            <a:ext cx="2606110" cy="420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Data Line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ADC Noise</a:t>
            </a:r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502499" y="2265959"/>
            <a:ext cx="2632770" cy="423740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Gate Line 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Noise</a:t>
            </a:r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354" y="1244511"/>
            <a:ext cx="4482490" cy="4585141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6"/>
          <a:srcRect b="2862"/>
          <a:stretch/>
        </p:blipFill>
        <p:spPr>
          <a:xfrm>
            <a:off x="4042408" y="1229016"/>
            <a:ext cx="4459856" cy="466157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328" y="1238333"/>
            <a:ext cx="4469028" cy="4665038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558351" y="4333812"/>
            <a:ext cx="2606110" cy="420179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by histogram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45259" y="5021572"/>
            <a:ext cx="2867811" cy="37789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378544" y="5633834"/>
            <a:ext cx="2948376" cy="388507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92492" y="6231441"/>
            <a:ext cx="3916727" cy="44412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and 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83900" y="1769660"/>
            <a:ext cx="2558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Vertical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 in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region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4869" y="2751576"/>
            <a:ext cx="252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Horizontal direction in line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左中括弧 68"/>
          <p:cNvSpPr/>
          <p:nvPr/>
        </p:nvSpPr>
        <p:spPr>
          <a:xfrm flipH="1">
            <a:off x="8546193" y="1548812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195517" y="3893406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318864" y="574013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94445" y="350644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759024" y="6145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8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703855" y="3042166"/>
            <a:ext cx="523220" cy="11294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u="sng" dirty="0" smtClean="0">
                <a:solidFill>
                  <a:schemeClr val="tx1"/>
                </a:solidFill>
              </a:rPr>
              <a:t>Gate line</a:t>
            </a:r>
            <a:endParaRPr lang="zh-TW" altLang="en-US" u="sng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3" name="左大括弧 2"/>
          <p:cNvSpPr/>
          <p:nvPr/>
        </p:nvSpPr>
        <p:spPr>
          <a:xfrm>
            <a:off x="177442" y="1463773"/>
            <a:ext cx="201012" cy="1069614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8351" y="3765985"/>
            <a:ext cx="2606110" cy="420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image input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75631" y="3342689"/>
            <a:ext cx="424331" cy="1072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33674" y="3257831"/>
            <a:ext cx="1608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histogram EQ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771" y="3232544"/>
            <a:ext cx="14449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 histogram EQ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040179" y="3342690"/>
            <a:ext cx="424331" cy="107282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75446" y="6515028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32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2" grpId="0" animBg="1"/>
      <p:bldP spid="6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8" name="圓角矩形 7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080060" y="2343742"/>
            <a:ext cx="859790" cy="853542"/>
            <a:chOff x="4029461" y="3088614"/>
            <a:chExt cx="3458869" cy="3433731"/>
          </a:xfrm>
        </p:grpSpPr>
        <p:grpSp>
          <p:nvGrpSpPr>
            <p:cNvPr id="11" name="群組 10"/>
            <p:cNvGrpSpPr/>
            <p:nvPr/>
          </p:nvGrpSpPr>
          <p:grpSpPr>
            <a:xfrm>
              <a:off x="4029461" y="3088614"/>
              <a:ext cx="3301900" cy="3433731"/>
              <a:chOff x="-340804" y="848136"/>
              <a:chExt cx="3647135" cy="386985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834447" y="848136"/>
                <a:ext cx="2446764" cy="1534965"/>
                <a:chOff x="-322689" y="2580006"/>
                <a:chExt cx="3212081" cy="1930890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735128" y="2580006"/>
                  <a:ext cx="577102" cy="1930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 rot="16200000">
                <a:off x="-950474" y="2875930"/>
                <a:ext cx="2349103" cy="1129764"/>
                <a:chOff x="-322689" y="2815725"/>
                <a:chExt cx="3212081" cy="1421177"/>
              </a:xfrm>
            </p:grpSpPr>
            <p:sp>
              <p:nvSpPr>
                <p:cNvPr id="16" name="弧形 1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7" name="弧形 1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 rot="5400000">
                  <a:off x="1629828" y="2730804"/>
                  <a:ext cx="552992" cy="722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5267811" y="3341154"/>
              <a:ext cx="2220519" cy="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-24956" y="1492977"/>
            <a:ext cx="2780436" cy="2483437"/>
            <a:chOff x="-100023" y="1675494"/>
            <a:chExt cx="3406354" cy="3042496"/>
          </a:xfrm>
        </p:grpSpPr>
        <p:sp>
          <p:nvSpPr>
            <p:cNvPr id="23" name="矩形 2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Frame[ </a:t>
              </a:r>
              <a:r>
                <a:rPr lang="en-US" altLang="zh-TW" sz="16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 ]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834447" y="1675494"/>
              <a:ext cx="2458091" cy="557794"/>
              <a:chOff x="-322689" y="3620782"/>
              <a:chExt cx="3226951" cy="701672"/>
            </a:xfrm>
          </p:grpSpPr>
          <p:sp>
            <p:nvSpPr>
              <p:cNvPr id="29" name="弧形 28"/>
              <p:cNvSpPr/>
              <p:nvPr/>
            </p:nvSpPr>
            <p:spPr>
              <a:xfrm rot="21239347" flipH="1">
                <a:off x="-322689" y="3889172"/>
                <a:ext cx="2210754" cy="418971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0" name="弧形 29"/>
              <p:cNvSpPr/>
              <p:nvPr/>
            </p:nvSpPr>
            <p:spPr>
              <a:xfrm rot="360653">
                <a:off x="693508" y="3871925"/>
                <a:ext cx="2210754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717698" y="3620782"/>
                <a:ext cx="1287014" cy="701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16200000">
              <a:off x="-846689" y="2933634"/>
              <a:ext cx="2473700" cy="980367"/>
              <a:chOff x="-384637" y="3118616"/>
              <a:chExt cx="3382449" cy="1233242"/>
            </a:xfrm>
          </p:grpSpPr>
          <p:sp>
            <p:nvSpPr>
              <p:cNvPr id="26" name="弧形 25"/>
              <p:cNvSpPr/>
              <p:nvPr/>
            </p:nvSpPr>
            <p:spPr>
              <a:xfrm rot="21239347" flipH="1">
                <a:off x="-384637" y="3874927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7" name="弧形 26"/>
              <p:cNvSpPr/>
              <p:nvPr/>
            </p:nvSpPr>
            <p:spPr>
              <a:xfrm rot="360653">
                <a:off x="787060" y="3900420"/>
                <a:ext cx="2210752" cy="418974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 rot="5400000">
                <a:off x="690150" y="3353883"/>
                <a:ext cx="1233242" cy="762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6152986" y="1514522"/>
            <a:ext cx="2509394" cy="2225476"/>
            <a:chOff x="-38334" y="1691445"/>
            <a:chExt cx="3344665" cy="3026545"/>
          </a:xfrm>
        </p:grpSpPr>
        <p:sp>
          <p:nvSpPr>
            <p:cNvPr id="33" name="矩形 3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834447" y="1691445"/>
              <a:ext cx="2446764" cy="528632"/>
              <a:chOff x="-322689" y="3640836"/>
              <a:chExt cx="3212081" cy="664986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823188" y="3640836"/>
                <a:ext cx="1195425" cy="664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6" name="弧形 35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7" name="弧形 36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等於 41"/>
          <p:cNvSpPr/>
          <p:nvPr/>
        </p:nvSpPr>
        <p:spPr>
          <a:xfrm>
            <a:off x="5488908" y="2633222"/>
            <a:ext cx="575481" cy="44058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68600" y="2682296"/>
            <a:ext cx="1175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44" name="減號 43"/>
          <p:cNvSpPr/>
          <p:nvPr/>
        </p:nvSpPr>
        <p:spPr>
          <a:xfrm>
            <a:off x="3084210" y="2692287"/>
            <a:ext cx="652974" cy="388815"/>
          </a:xfrm>
          <a:prstGeom prst="mathMin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889637" y="4869160"/>
            <a:ext cx="61221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為全部圖片的每個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去進行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中位數運算出的結果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Frame[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減去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，可以得到此張圖與中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位數之差值，並將值存入新的陣列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pic[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，以利後面進行運算。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3362524" y="2625641"/>
            <a:ext cx="133291" cy="1332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60808" y="2616021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pic[ </a:t>
            </a:r>
            <a:r>
              <a:rPr lang="en-US" altLang="zh-TW" sz="1400" dirty="0" err="1">
                <a:solidFill>
                  <a:schemeClr val="tx1"/>
                </a:solidFill>
              </a:rPr>
              <a:t>i</a:t>
            </a:r>
            <a:r>
              <a:rPr lang="en-US" altLang="zh-TW" sz="1400" dirty="0">
                <a:solidFill>
                  <a:schemeClr val="tx1"/>
                </a:solidFill>
              </a:rPr>
              <a:t> ]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768125" y="1948276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solidFill>
                  <a:schemeClr val="tx1"/>
                </a:solidFill>
                <a:latin typeface="+mj-lt"/>
              </a:rPr>
              <a:t>All_frame_median</a:t>
            </a:r>
            <a:endParaRPr lang="zh-TW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1393648" y="4581824"/>
            <a:ext cx="461761" cy="359343"/>
            <a:chOff x="755576" y="1124744"/>
            <a:chExt cx="540060" cy="360040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群組 5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2" name="矩形圖說文字 5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3" name="直線接點 5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551" y="0"/>
            <a:ext cx="228299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4" y="59858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6764" y="1098456"/>
            <a:ext cx="2880320" cy="2554434"/>
            <a:chOff x="-38334" y="1691446"/>
            <a:chExt cx="3344665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594297" cy="504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42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509609" y="729123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pic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035" y="151637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2035" y="165578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2035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4386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1711" y="151200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61711" y="1658338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240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61711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1003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386" y="2255055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7643" y="2402252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7643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61711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1711" y="225209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2240" y="239936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61711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4386" y="26969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386" y="284331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4915" y="2990590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386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62240" y="268978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62240" y="2836113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61711" y="298327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2240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85410" y="2201438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… </a:t>
            </a:r>
            <a:r>
              <a:rPr lang="en-US" altLang="zh-TW" sz="2400" dirty="0" smtClean="0">
                <a:solidFill>
                  <a:schemeClr val="tx1"/>
                </a:solidFill>
              </a:rPr>
              <a:t>…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207043" y="32772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…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1227561" y="1442540"/>
            <a:ext cx="6776277" cy="696307"/>
            <a:chOff x="641533" y="401334"/>
            <a:chExt cx="6776277" cy="696307"/>
          </a:xfrm>
        </p:grpSpPr>
        <p:sp>
          <p:nvSpPr>
            <p:cNvPr id="46" name="矩形 45"/>
            <p:cNvSpPr/>
            <p:nvPr/>
          </p:nvSpPr>
          <p:spPr>
            <a:xfrm>
              <a:off x="3648752" y="804375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7" name="弧形接點 46"/>
            <p:cNvCxnSpPr/>
            <p:nvPr/>
          </p:nvCxnSpPr>
          <p:spPr>
            <a:xfrm>
              <a:off x="641533" y="540727"/>
              <a:ext cx="2850347" cy="37358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3683064" y="629501"/>
              <a:ext cx="1430687" cy="198727"/>
              <a:chOff x="3997883" y="1909693"/>
              <a:chExt cx="2107076" cy="292681"/>
            </a:xfrm>
          </p:grpSpPr>
          <p:sp>
            <p:nvSpPr>
              <p:cNvPr id="54" name="弧形 53"/>
              <p:cNvSpPr/>
              <p:nvPr/>
            </p:nvSpPr>
            <p:spPr>
              <a:xfrm rot="21239347" flipH="1">
                <a:off x="3997883" y="1921265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5" name="弧形 54"/>
              <p:cNvSpPr/>
              <p:nvPr/>
            </p:nvSpPr>
            <p:spPr>
              <a:xfrm rot="360653">
                <a:off x="4654739" y="1909693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4203483" y="40133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/>
                  </a:solidFill>
                </a:rPr>
                <a:t>32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單箭頭接點 49"/>
            <p:cNvCxnSpPr/>
            <p:nvPr/>
          </p:nvCxnSpPr>
          <p:spPr>
            <a:xfrm flipV="1">
              <a:off x="5304936" y="889320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6876256" y="549337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278094" y="627710"/>
              <a:ext cx="1192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local_median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630415" y="836031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1*1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3366754" y="3048841"/>
            <a:ext cx="5311671" cy="589248"/>
            <a:chOff x="3372121" y="1583888"/>
            <a:chExt cx="5311671" cy="589248"/>
          </a:xfrm>
        </p:grpSpPr>
        <p:sp>
          <p:nvSpPr>
            <p:cNvPr id="57" name="矩形 56"/>
            <p:cNvSpPr/>
            <p:nvPr/>
          </p:nvSpPr>
          <p:spPr>
            <a:xfrm>
              <a:off x="7184480" y="191088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72121" y="190399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140446" y="1890106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60" name="直線單箭頭接點 59"/>
            <p:cNvCxnSpPr/>
            <p:nvPr/>
          </p:nvCxnSpPr>
          <p:spPr>
            <a:xfrm flipV="1">
              <a:off x="4922872" y="2068941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5059459" y="1808367"/>
              <a:ext cx="788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Dot minus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6469366" y="2053817"/>
              <a:ext cx="6008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6590114" y="1800155"/>
              <a:ext cx="359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969206" y="1583888"/>
              <a:ext cx="5870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513187" y="1606635"/>
              <a:ext cx="8418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文字方塊 138"/>
          <p:cNvSpPr txBox="1"/>
          <p:nvPr/>
        </p:nvSpPr>
        <p:spPr>
          <a:xfrm>
            <a:off x="424728" y="4704701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所有資料分成1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*32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的區塊進行處理，在此步驟先取出當下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的中位數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，再將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，除了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以外每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一組的資料後會相當接近，透過此處理可以將大部分資料都會在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上下作變動。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0" name="群組 13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41" name="圓角矩形 140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2" name="迴轉箭號 141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43" name="群組 142"/>
          <p:cNvGrpSpPr/>
          <p:nvPr/>
        </p:nvGrpSpPr>
        <p:grpSpPr>
          <a:xfrm>
            <a:off x="308670" y="4330285"/>
            <a:ext cx="354017" cy="275496"/>
            <a:chOff x="755576" y="1124744"/>
            <a:chExt cx="540060" cy="360040"/>
          </a:xfrm>
        </p:grpSpPr>
        <p:cxnSp>
          <p:nvCxnSpPr>
            <p:cNvPr id="144" name="直線接點 143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46" name="矩形圖說文字 145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47" name="直線接點 146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弧形 148"/>
          <p:cNvSpPr/>
          <p:nvPr/>
        </p:nvSpPr>
        <p:spPr>
          <a:xfrm rot="21239347" flipH="1">
            <a:off x="3367286" y="3209663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0" name="弧形 149"/>
          <p:cNvSpPr/>
          <p:nvPr/>
        </p:nvSpPr>
        <p:spPr>
          <a:xfrm rot="360653">
            <a:off x="3813286" y="3201806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1" name="文字方塊 150"/>
          <p:cNvSpPr txBox="1"/>
          <p:nvPr/>
        </p:nvSpPr>
        <p:spPr>
          <a:xfrm>
            <a:off x="3887705" y="2973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32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" name="圓角矩形 5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9551" y="0"/>
            <a:ext cx="207781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 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44" y="59858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1" name="圓角矩形 10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2" name="迴轉箭號 11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12624" y="692696"/>
            <a:ext cx="5432911" cy="705366"/>
            <a:chOff x="3374705" y="2736452"/>
            <a:chExt cx="5432911" cy="705366"/>
          </a:xfrm>
        </p:grpSpPr>
        <p:sp>
          <p:nvSpPr>
            <p:cNvPr id="14" name="矩形 13"/>
            <p:cNvSpPr/>
            <p:nvPr/>
          </p:nvSpPr>
          <p:spPr>
            <a:xfrm>
              <a:off x="3374705" y="3107510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98990" y="2803230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3500785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779912" y="310751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648752" y="3109391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923928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971527" y="3035942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08304" y="3046692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5200259" y="3170872"/>
              <a:ext cx="17237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5052567" y="2889864"/>
              <a:ext cx="21371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If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[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] &lt;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all_frame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std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*3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37011" y="2736452"/>
              <a:ext cx="827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25250" y="3180208"/>
              <a:ext cx="130516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to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zh-TW" altLang="en-US" sz="11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46924" y="1267257"/>
            <a:ext cx="1951175" cy="1113873"/>
            <a:chOff x="7109005" y="3311013"/>
            <a:chExt cx="1951175" cy="1113873"/>
          </a:xfrm>
        </p:grpSpPr>
        <p:sp>
          <p:nvSpPr>
            <p:cNvPr id="27" name="矩形 26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7109005" y="4163276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189395" y="2688233"/>
            <a:ext cx="6016876" cy="610245"/>
            <a:chOff x="3261729" y="5012257"/>
            <a:chExt cx="6016876" cy="610245"/>
          </a:xfrm>
        </p:grpSpPr>
        <p:sp>
          <p:nvSpPr>
            <p:cNvPr id="31" name="矩形 30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5576276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5855403" y="5358814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5724243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5999419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6047018" y="5287246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161503" y="5330698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9" name="減號 38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27430" y="5012257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>
                  <a:solidFill>
                    <a:schemeClr val="tx1"/>
                  </a:solidFill>
                </a:rPr>
                <a:t>1*1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8" name="等於 47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0" y="1460675"/>
            <a:ext cx="2880320" cy="2554434"/>
            <a:chOff x="0" y="1460675"/>
            <a:chExt cx="2880320" cy="2554434"/>
          </a:xfrm>
        </p:grpSpPr>
        <p:grpSp>
          <p:nvGrpSpPr>
            <p:cNvPr id="50" name="群組 49"/>
            <p:cNvGrpSpPr/>
            <p:nvPr/>
          </p:nvGrpSpPr>
          <p:grpSpPr>
            <a:xfrm>
              <a:off x="0" y="1460675"/>
              <a:ext cx="2880320" cy="2554434"/>
              <a:chOff x="-38334" y="1691446"/>
              <a:chExt cx="3344665" cy="3026544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群組 76"/>
              <p:cNvGrpSpPr/>
              <p:nvPr/>
            </p:nvGrpSpPr>
            <p:grpSpPr>
              <a:xfrm>
                <a:off x="834447" y="1691446"/>
                <a:ext cx="2446764" cy="473844"/>
                <a:chOff x="-322689" y="3640836"/>
                <a:chExt cx="3212081" cy="596066"/>
              </a:xfrm>
            </p:grpSpPr>
            <p:sp>
              <p:nvSpPr>
                <p:cNvPr id="82" name="弧形 81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3" name="弧形 82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823188" y="3640836"/>
                  <a:ext cx="594297" cy="504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42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8" name="群組 77"/>
              <p:cNvGrpSpPr/>
              <p:nvPr/>
            </p:nvGrpSpPr>
            <p:grpSpPr>
              <a:xfrm rot="16200000">
                <a:off x="-757585" y="2985510"/>
                <a:ext cx="2349103" cy="910601"/>
                <a:chOff x="-322689" y="3196209"/>
                <a:chExt cx="3212081" cy="1145480"/>
              </a:xfrm>
            </p:grpSpPr>
            <p:sp>
              <p:nvSpPr>
                <p:cNvPr id="79" name="弧形 7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 rot="5400000">
                  <a:off x="624529" y="3407532"/>
                  <a:ext cx="1145480" cy="722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1324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" name="矩形 50"/>
            <p:cNvSpPr/>
            <p:nvPr/>
          </p:nvSpPr>
          <p:spPr>
            <a:xfrm>
              <a:off x="720638" y="187152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0638" y="201094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20638" y="216076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22989" y="231058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9606" y="246091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22989" y="261020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16246" y="275740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6246" y="29043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2989" y="30521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22989" y="319847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23518" y="3345742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2989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262456" y="187549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62456" y="201455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262456" y="216282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63471" y="2317450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63981" y="246091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265934" y="2611656"/>
              <a:ext cx="527479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262456" y="276163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262456" y="2909680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262456" y="305324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263981" y="320609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264591" y="3351225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264591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cxnSp>
        <p:nvCxnSpPr>
          <p:cNvPr id="75" name="弧形接點 74"/>
          <p:cNvCxnSpPr>
            <a:stCxn id="41" idx="0"/>
          </p:cNvCxnSpPr>
          <p:nvPr/>
        </p:nvCxnSpPr>
        <p:spPr>
          <a:xfrm rot="16200000" flipV="1">
            <a:off x="1934443" y="1036735"/>
            <a:ext cx="1100573" cy="2908644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434089" y="4797152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接下來將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，如果符合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倍標準差以下，將像素存入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，並對其做平均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的平均值，最後將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平均值，雜訊會被再進一步縮小，同時因為大於３倍標準差的像素未加入平均值運算，所以在扣除掉平均值後，仍可以保留住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的特性。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332243" y="4426473"/>
            <a:ext cx="408636" cy="318001"/>
            <a:chOff x="755576" y="1124744"/>
            <a:chExt cx="540060" cy="360040"/>
          </a:xfrm>
        </p:grpSpPr>
        <p:cxnSp>
          <p:nvCxnSpPr>
            <p:cNvPr id="90" name="直線接點 8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群組 9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2" name="矩形圖說文字 9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3" name="直線接點 9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文字方塊 94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34983" y="3353764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N*1*9437184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7879" y="4877234"/>
            <a:ext cx="2398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464122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9437184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3072*3072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計算出，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5"/>
            <a:ext cx="3157722" cy="2309044"/>
            <a:chOff x="3698466" y="4008422"/>
            <a:chExt cx="4096502" cy="299551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3"/>
              <a:ext cx="1547433" cy="484406"/>
              <a:chOff x="-593501" y="4216055"/>
              <a:chExt cx="2311573" cy="693376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6" y="4395059"/>
                <a:ext cx="1066146" cy="514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112564" y="5287967"/>
              <a:ext cx="1885511" cy="713708"/>
              <a:chOff x="-322689" y="3261769"/>
              <a:chExt cx="3212081" cy="1021596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15233" y="3466479"/>
                <a:ext cx="1021596" cy="61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231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027044" y="5810674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All _frame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03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Mark defect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595002" y="648948"/>
            <a:ext cx="7844084" cy="2589985"/>
            <a:chOff x="47264" y="791898"/>
            <a:chExt cx="8683382" cy="2852629"/>
          </a:xfrm>
        </p:grpSpPr>
        <p:grpSp>
          <p:nvGrpSpPr>
            <p:cNvPr id="20" name="群組 19"/>
            <p:cNvGrpSpPr/>
            <p:nvPr/>
          </p:nvGrpSpPr>
          <p:grpSpPr>
            <a:xfrm>
              <a:off x="47264" y="791898"/>
              <a:ext cx="2708216" cy="2528313"/>
              <a:chOff x="-11545" y="1620515"/>
              <a:chExt cx="3317876" cy="30974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tx1"/>
                    </a:solidFill>
                  </a:rPr>
                  <a:t>Frame[ </a:t>
                </a:r>
                <a:r>
                  <a:rPr lang="en-US" altLang="zh-TW" sz="16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600" dirty="0" smtClean="0">
                    <a:solidFill>
                      <a:schemeClr val="tx1"/>
                    </a:solidFill>
                  </a:rPr>
                  <a:t> ]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群組 21"/>
              <p:cNvGrpSpPr/>
              <p:nvPr/>
            </p:nvGrpSpPr>
            <p:grpSpPr>
              <a:xfrm>
                <a:off x="834447" y="1620515"/>
                <a:ext cx="2458091" cy="601396"/>
                <a:chOff x="-322689" y="3551622"/>
                <a:chExt cx="3226951" cy="756521"/>
              </a:xfrm>
            </p:grpSpPr>
            <p:sp>
              <p:nvSpPr>
                <p:cNvPr id="27" name="弧形 2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8" name="弧形 2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816437" y="3551622"/>
                  <a:ext cx="933826" cy="470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6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 rot="16200000">
                <a:off x="-815353" y="2990776"/>
                <a:ext cx="2473700" cy="866084"/>
                <a:chOff x="-384637" y="3229914"/>
                <a:chExt cx="3382449" cy="1089480"/>
              </a:xfrm>
            </p:grpSpPr>
            <p:sp>
              <p:nvSpPr>
                <p:cNvPr id="24" name="弧形 2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 rot="5400000">
                  <a:off x="819212" y="3421781"/>
                  <a:ext cx="894811" cy="511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8" name="群組 7"/>
            <p:cNvGrpSpPr/>
            <p:nvPr/>
          </p:nvGrpSpPr>
          <p:grpSpPr>
            <a:xfrm>
              <a:off x="4147405" y="1700808"/>
              <a:ext cx="809728" cy="803844"/>
              <a:chOff x="4029461" y="3088614"/>
              <a:chExt cx="3458869" cy="3433731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4029461" y="3088614"/>
                <a:ext cx="3301900" cy="3433731"/>
                <a:chOff x="-340804" y="848136"/>
                <a:chExt cx="3647135" cy="386985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" name="群組 11"/>
                <p:cNvGrpSpPr/>
                <p:nvPr/>
              </p:nvGrpSpPr>
              <p:grpSpPr>
                <a:xfrm>
                  <a:off x="834447" y="848136"/>
                  <a:ext cx="2446764" cy="1534965"/>
                  <a:chOff x="-322689" y="2580006"/>
                  <a:chExt cx="3212081" cy="1930890"/>
                </a:xfrm>
              </p:grpSpPr>
              <p:sp>
                <p:nvSpPr>
                  <p:cNvPr id="17" name="弧形 16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8" name="弧形 17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735128" y="2580006"/>
                    <a:ext cx="577102" cy="1930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950474" y="2875930"/>
                  <a:ext cx="2349103" cy="1129764"/>
                  <a:chOff x="-322689" y="2815725"/>
                  <a:chExt cx="3212081" cy="1421177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1629828" y="2730804"/>
                    <a:ext cx="552992" cy="722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" name="文字方塊 9"/>
              <p:cNvSpPr txBox="1"/>
              <p:nvPr/>
            </p:nvSpPr>
            <p:spPr>
              <a:xfrm>
                <a:off x="5267811" y="3341154"/>
                <a:ext cx="2220519" cy="4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6181918" y="803110"/>
              <a:ext cx="2480462" cy="2280686"/>
              <a:chOff x="229" y="1616362"/>
              <a:chExt cx="3306102" cy="310162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834447" y="1616362"/>
                <a:ext cx="2446764" cy="548929"/>
                <a:chOff x="-322689" y="3546384"/>
                <a:chExt cx="3212081" cy="690518"/>
              </a:xfrm>
            </p:grpSpPr>
            <p:sp>
              <p:nvSpPr>
                <p:cNvPr id="37" name="弧形 3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782686" y="3546384"/>
                  <a:ext cx="1015951" cy="521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3" name="群組 32"/>
              <p:cNvGrpSpPr/>
              <p:nvPr/>
            </p:nvGrpSpPr>
            <p:grpSpPr>
              <a:xfrm rot="16200000">
                <a:off x="-779954" y="3046443"/>
                <a:ext cx="2349103" cy="788738"/>
                <a:chOff x="-322689" y="3244718"/>
                <a:chExt cx="3212081" cy="992184"/>
              </a:xfrm>
            </p:grpSpPr>
            <p:sp>
              <p:nvSpPr>
                <p:cNvPr id="34" name="弧形 33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 rot="5400000">
                  <a:off x="762743" y="3447806"/>
                  <a:ext cx="973505" cy="567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0" name="等於 39"/>
            <p:cNvSpPr/>
            <p:nvPr/>
          </p:nvSpPr>
          <p:spPr>
            <a:xfrm>
              <a:off x="5488908" y="1977020"/>
              <a:ext cx="575481" cy="440589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68600" y="2026094"/>
              <a:ext cx="1175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減號 41"/>
            <p:cNvSpPr/>
            <p:nvPr/>
          </p:nvSpPr>
          <p:spPr>
            <a:xfrm>
              <a:off x="3084210" y="2036085"/>
              <a:ext cx="652974" cy="388815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3362524" y="1969439"/>
              <a:ext cx="133291" cy="1332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60808" y="1959819"/>
              <a:ext cx="6511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pic[ </a:t>
              </a:r>
              <a:r>
                <a:rPr lang="en-US" altLang="zh-TW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zh-TW" sz="1400" dirty="0">
                  <a:solidFill>
                    <a:schemeClr val="tx1"/>
                  </a:solidFill>
                </a:rPr>
                <a:t> ]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768125" y="1292074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All_frame_median</a:t>
              </a:r>
              <a:endParaRPr lang="zh-TW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01169" y="3339438"/>
              <a:ext cx="1567256" cy="30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當個迴圈圖片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陣列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853209" y="3166012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減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去所有像素之中位數後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535508" y="3417123"/>
            <a:ext cx="8513116" cy="2197704"/>
            <a:chOff x="516458" y="3419085"/>
            <a:chExt cx="8513116" cy="2197704"/>
          </a:xfrm>
        </p:grpSpPr>
        <p:grpSp>
          <p:nvGrpSpPr>
            <p:cNvPr id="62" name="群組 61"/>
            <p:cNvGrpSpPr/>
            <p:nvPr/>
          </p:nvGrpSpPr>
          <p:grpSpPr>
            <a:xfrm>
              <a:off x="516458" y="3437967"/>
              <a:ext cx="2374833" cy="2178822"/>
              <a:chOff x="665961" y="3638592"/>
              <a:chExt cx="2374833" cy="2178822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665961" y="3638592"/>
                <a:ext cx="2374833" cy="2178822"/>
                <a:chOff x="-38335" y="1586998"/>
                <a:chExt cx="3344666" cy="3130992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群組 49"/>
                <p:cNvGrpSpPr/>
                <p:nvPr/>
              </p:nvGrpSpPr>
              <p:grpSpPr>
                <a:xfrm>
                  <a:off x="834447" y="1586998"/>
                  <a:ext cx="2446764" cy="578293"/>
                  <a:chOff x="-322689" y="3509446"/>
                  <a:chExt cx="3212081" cy="727456"/>
                </a:xfrm>
              </p:grpSpPr>
              <p:sp>
                <p:nvSpPr>
                  <p:cNvPr id="55" name="弧形 54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6" name="弧形 5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779385" y="3509446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51" name="群組 50"/>
                <p:cNvGrpSpPr/>
                <p:nvPr/>
              </p:nvGrpSpPr>
              <p:grpSpPr>
                <a:xfrm rot="16200000">
                  <a:off x="-799237" y="3027161"/>
                  <a:ext cx="2349103" cy="827300"/>
                  <a:chOff x="-322689" y="3196209"/>
                  <a:chExt cx="3212081" cy="1040693"/>
                </a:xfrm>
              </p:grpSpPr>
              <p:sp>
                <p:nvSpPr>
                  <p:cNvPr id="52" name="弧形 51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3" name="弧形 52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4" name="文字方塊 53"/>
                  <p:cNvSpPr txBox="1"/>
                  <p:nvPr/>
                </p:nvSpPr>
                <p:spPr>
                  <a:xfrm rot="5400000">
                    <a:off x="821927" y="3388688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矩形 57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copy_pic</a:t>
                </a:r>
                <a:r>
                  <a:rPr lang="en-US" altLang="zh-TW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 </a:t>
                </a:r>
                <a:r>
                  <a:rPr lang="en-US" altLang="zh-TW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等於 62"/>
            <p:cNvSpPr/>
            <p:nvPr/>
          </p:nvSpPr>
          <p:spPr>
            <a:xfrm>
              <a:off x="3294690" y="4555735"/>
              <a:ext cx="519858" cy="400023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3885521" y="3419085"/>
              <a:ext cx="2374833" cy="2189719"/>
              <a:chOff x="665961" y="3627695"/>
              <a:chExt cx="2374833" cy="2189719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665961" y="3627695"/>
                <a:ext cx="2374833" cy="2189719"/>
                <a:chOff x="-38335" y="1571339"/>
                <a:chExt cx="3344666" cy="3146651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809327" y="2165289"/>
                  <a:ext cx="2497004" cy="2552701"/>
                </a:xfrm>
                <a:prstGeom prst="rect">
                  <a:avLst/>
                </a:prstGeom>
                <a:solidFill>
                  <a:srgbClr val="B4C7E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9" name="群組 68"/>
                <p:cNvGrpSpPr/>
                <p:nvPr/>
              </p:nvGrpSpPr>
              <p:grpSpPr>
                <a:xfrm>
                  <a:off x="834447" y="1571339"/>
                  <a:ext cx="2446764" cy="593949"/>
                  <a:chOff x="-322689" y="3489751"/>
                  <a:chExt cx="3212081" cy="747151"/>
                </a:xfrm>
              </p:grpSpPr>
              <p:sp>
                <p:nvSpPr>
                  <p:cNvPr id="74" name="弧形 7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5" name="弧形 7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798471" y="3489751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70" name="群組 69"/>
                <p:cNvGrpSpPr/>
                <p:nvPr/>
              </p:nvGrpSpPr>
              <p:grpSpPr>
                <a:xfrm rot="16200000">
                  <a:off x="-799238" y="3027162"/>
                  <a:ext cx="2349103" cy="827298"/>
                  <a:chOff x="-322689" y="3196211"/>
                  <a:chExt cx="3212081" cy="1040691"/>
                </a:xfrm>
              </p:grpSpPr>
              <p:sp>
                <p:nvSpPr>
                  <p:cNvPr id="71" name="弧形 70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2" name="弧形 71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3" name="文字方塊 72"/>
                  <p:cNvSpPr txBox="1"/>
                  <p:nvPr/>
                </p:nvSpPr>
                <p:spPr>
                  <a:xfrm rot="5400000">
                    <a:off x="821927" y="3388690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67" name="矩形 66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pic[ </a:t>
                </a:r>
                <a:r>
                  <a:rPr lang="en-US" altLang="zh-TW" sz="1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文字方塊 76"/>
            <p:cNvSpPr txBox="1"/>
            <p:nvPr/>
          </p:nvSpPr>
          <p:spPr>
            <a:xfrm>
              <a:off x="6511769" y="3777435"/>
              <a:ext cx="2517805" cy="1600438"/>
            </a:xfrm>
            <a:prstGeom prst="rect">
              <a:avLst/>
            </a:prstGeom>
            <a:noFill/>
            <a:ln w="28575">
              <a:solidFill>
                <a:srgbClr val="00689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Where </a:t>
              </a:r>
            </a:p>
            <a:p>
              <a:endParaRPr lang="en-US" altLang="zh-TW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   | Pixel |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&gt;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  <a:r>
                <a:rPr lang="en-US" altLang="zh-CN" sz="1400" b="1" dirty="0" err="1" smtClean="0">
                  <a:solidFill>
                    <a:schemeClr val="tx1"/>
                  </a:solidFill>
                  <a:latin typeface="+mn-ea"/>
                  <a:ea typeface="+mn-ea"/>
                </a:rPr>
                <a:t>std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</a:rPr>
                <a:t>(all frame)</a:t>
              </a:r>
            </a:p>
            <a:p>
              <a:endParaRPr lang="en-US" altLang="zh-CN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	</a:t>
              </a:r>
            </a:p>
            <a:p>
              <a:endParaRPr lang="zh-CN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460905" y="5908570"/>
            <a:ext cx="8594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tx1"/>
                </a:solidFill>
                <a:latin typeface="+mj-ea"/>
                <a:ea typeface="+mj-ea"/>
              </a:rPr>
              <a:t>copy_pic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由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pic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複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製而來，且當中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與中位數差之絕對值大於標準差，則在該位置添加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mark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，會於接下來修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正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使用到。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2265" y="4919406"/>
            <a:ext cx="1952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1"/>
                </a:solidFill>
                <a:latin typeface="+mn-ea"/>
              </a:rPr>
              <a:t>Add mark in to array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" y="1383499"/>
            <a:ext cx="2175964" cy="234206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437359" y="1756850"/>
            <a:ext cx="72008" cy="72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弧形 64"/>
          <p:cNvSpPr/>
          <p:nvPr/>
        </p:nvSpPr>
        <p:spPr>
          <a:xfrm rot="16560653">
            <a:off x="-86089" y="1969454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6" name="弧形 65"/>
          <p:cNvSpPr/>
          <p:nvPr/>
        </p:nvSpPr>
        <p:spPr>
          <a:xfrm rot="5039347" flipV="1">
            <a:off x="-80053" y="2854918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7" name="文字方塊 66"/>
          <p:cNvSpPr txBox="1"/>
          <p:nvPr/>
        </p:nvSpPr>
        <p:spPr>
          <a:xfrm>
            <a:off x="49582" y="2392358"/>
            <a:ext cx="742489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弧形 67"/>
          <p:cNvSpPr/>
          <p:nvPr/>
        </p:nvSpPr>
        <p:spPr>
          <a:xfrm rot="21239347" flipH="1">
            <a:off x="697448" y="1146980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9" name="弧形 68"/>
          <p:cNvSpPr/>
          <p:nvPr/>
        </p:nvSpPr>
        <p:spPr>
          <a:xfrm rot="360653">
            <a:off x="1368903" y="1134911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70" name="文字方塊 69"/>
          <p:cNvSpPr txBox="1"/>
          <p:nvPr/>
        </p:nvSpPr>
        <p:spPr>
          <a:xfrm>
            <a:off x="1344933" y="1017773"/>
            <a:ext cx="835283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/>
          <p:cNvCxnSpPr>
            <a:stCxn id="27" idx="3"/>
          </p:cNvCxnSpPr>
          <p:nvPr/>
        </p:nvCxnSpPr>
        <p:spPr>
          <a:xfrm>
            <a:off x="2509367" y="1792854"/>
            <a:ext cx="1195631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70431" y="4543402"/>
            <a:ext cx="8007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前面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種方法圖像的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ROI(Region Of Interest)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大小是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的大小會因為不同的面板使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用不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同的元件而改變，在此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Panel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會個每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改變一次，圖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為原始圖經調整退比，圖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為紅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色框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框部分放大，可以很清楚看到區塊顏色的變化，所以在處理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ADC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將陣列分成圖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共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384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3072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的區塊去修正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437230" y="4232782"/>
            <a:ext cx="426382" cy="331811"/>
            <a:chOff x="755576" y="1124744"/>
            <a:chExt cx="540060" cy="360040"/>
          </a:xfrm>
        </p:grpSpPr>
        <p:cxnSp>
          <p:nvCxnSpPr>
            <p:cNvPr id="75" name="直線接點 7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77" name="矩形圖說文字 7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78" name="直線接點 7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文字方塊 79"/>
          <p:cNvSpPr txBox="1"/>
          <p:nvPr/>
        </p:nvSpPr>
        <p:spPr>
          <a:xfrm>
            <a:off x="2398824" y="37619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95210" y="964981"/>
            <a:ext cx="5337688" cy="3017752"/>
            <a:chOff x="3393079" y="583764"/>
            <a:chExt cx="5337688" cy="3017752"/>
          </a:xfrm>
        </p:grpSpPr>
        <p:grpSp>
          <p:nvGrpSpPr>
            <p:cNvPr id="72" name="群組 71"/>
            <p:cNvGrpSpPr/>
            <p:nvPr/>
          </p:nvGrpSpPr>
          <p:grpSpPr>
            <a:xfrm>
              <a:off x="3393079" y="583764"/>
              <a:ext cx="5318030" cy="2778718"/>
              <a:chOff x="3393079" y="583764"/>
              <a:chExt cx="5318030" cy="2778718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5723285" y="583764"/>
                <a:ext cx="2987824" cy="2678684"/>
                <a:chOff x="200780" y="622883"/>
                <a:chExt cx="3232598" cy="2898132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055168" y="1079894"/>
                  <a:ext cx="2378210" cy="243125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" name="群組 8"/>
                <p:cNvGrpSpPr/>
                <p:nvPr/>
              </p:nvGrpSpPr>
              <p:grpSpPr>
                <a:xfrm>
                  <a:off x="1079092" y="622883"/>
                  <a:ext cx="2330362" cy="457011"/>
                  <a:chOff x="-322689" y="3633295"/>
                  <a:chExt cx="3212081" cy="603607"/>
                </a:xfrm>
              </p:grpSpPr>
              <p:sp>
                <p:nvSpPr>
                  <p:cNvPr id="10" name="弧形 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1" name="弧形 1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" name="文字方塊 11"/>
                  <p:cNvSpPr txBox="1"/>
                  <p:nvPr/>
                </p:nvSpPr>
                <p:spPr>
                  <a:xfrm>
                    <a:off x="642894" y="3633295"/>
                    <a:ext cx="1245643" cy="463488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384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500395" y="1877235"/>
                  <a:ext cx="2237346" cy="834995"/>
                  <a:chOff x="-322689" y="3134063"/>
                  <a:chExt cx="3212081" cy="1102839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716965" y="3412659"/>
                    <a:ext cx="1060998" cy="503806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7" name="直線接點 16"/>
                <p:cNvCxnSpPr/>
                <p:nvPr/>
              </p:nvCxnSpPr>
              <p:spPr>
                <a:xfrm>
                  <a:off x="1213254" y="1079894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>
                  <a:off x="1358404" y="1089758"/>
                  <a:ext cx="13064" cy="24123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/>
                <p:cNvCxnSpPr/>
                <p:nvPr/>
              </p:nvCxnSpPr>
              <p:spPr>
                <a:xfrm>
                  <a:off x="1522592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矩形 19"/>
                <p:cNvSpPr/>
                <p:nvPr/>
              </p:nvSpPr>
              <p:spPr>
                <a:xfrm>
                  <a:off x="1652724" y="1937195"/>
                  <a:ext cx="1634132" cy="557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pc="600" dirty="0" smtClean="0">
                      <a:solidFill>
                        <a:schemeClr val="tx1"/>
                      </a:solidFill>
                    </a:rPr>
                    <a:t>………</a:t>
                  </a:r>
                  <a:endParaRPr lang="zh-TW" altLang="en-US" spc="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直線接點 20"/>
                <p:cNvCxnSpPr/>
                <p:nvPr/>
              </p:nvCxnSpPr>
              <p:spPr>
                <a:xfrm>
                  <a:off x="3000639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>
                  <a:off x="3143480" y="107568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>
                  <a:off x="3286856" y="1079893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79" y="960906"/>
                <a:ext cx="2227940" cy="2342193"/>
              </a:xfrm>
              <a:prstGeom prst="rect">
                <a:avLst/>
              </a:prstGeom>
            </p:spPr>
          </p:pic>
          <p:grpSp>
            <p:nvGrpSpPr>
              <p:cNvPr id="34" name="群組 33"/>
              <p:cNvGrpSpPr/>
              <p:nvPr/>
            </p:nvGrpSpPr>
            <p:grpSpPr>
              <a:xfrm>
                <a:off x="3413278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32" name="弧形 3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弧形 3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5" name="文字方塊 34"/>
              <p:cNvSpPr txBox="1"/>
              <p:nvPr/>
            </p:nvSpPr>
            <p:spPr>
              <a:xfrm>
                <a:off x="3492038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0" name="群組 39"/>
              <p:cNvGrpSpPr/>
              <p:nvPr/>
            </p:nvGrpSpPr>
            <p:grpSpPr>
              <a:xfrm>
                <a:off x="3691824" y="3079947"/>
                <a:ext cx="269305" cy="277433"/>
                <a:chOff x="6703626" y="3346835"/>
                <a:chExt cx="269305" cy="277433"/>
              </a:xfrm>
            </p:grpSpPr>
            <p:grpSp>
              <p:nvGrpSpPr>
                <p:cNvPr id="36" name="群組 35"/>
                <p:cNvGrpSpPr/>
                <p:nvPr/>
              </p:nvGrpSpPr>
              <p:grpSpPr>
                <a:xfrm>
                  <a:off x="6703626" y="3481556"/>
                  <a:ext cx="269305" cy="142712"/>
                  <a:chOff x="6604086" y="1156731"/>
                  <a:chExt cx="269305" cy="142712"/>
                </a:xfrm>
              </p:grpSpPr>
              <p:sp>
                <p:nvSpPr>
                  <p:cNvPr id="37" name="弧形 36"/>
                  <p:cNvSpPr/>
                  <p:nvPr/>
                </p:nvSpPr>
                <p:spPr>
                  <a:xfrm>
                    <a:off x="6715865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弧形 37"/>
                  <p:cNvSpPr/>
                  <p:nvPr/>
                </p:nvSpPr>
                <p:spPr>
                  <a:xfrm flipH="1">
                    <a:off x="6604086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9" name="文字方塊 38"/>
                <p:cNvSpPr txBox="1"/>
                <p:nvPr/>
              </p:nvSpPr>
              <p:spPr>
                <a:xfrm>
                  <a:off x="6782386" y="3346835"/>
                  <a:ext cx="99104" cy="14637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6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5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1" name="群組 40"/>
              <p:cNvGrpSpPr/>
              <p:nvPr/>
            </p:nvGrpSpPr>
            <p:grpSpPr>
              <a:xfrm>
                <a:off x="3972013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42" name="弧形 4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弧形 4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4" name="文字方塊 43"/>
              <p:cNvSpPr txBox="1"/>
              <p:nvPr/>
            </p:nvSpPr>
            <p:spPr>
              <a:xfrm>
                <a:off x="4050773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>
                <a:off x="4239521" y="3201639"/>
                <a:ext cx="269305" cy="142712"/>
                <a:chOff x="6604086" y="1156731"/>
                <a:chExt cx="269305" cy="142712"/>
              </a:xfrm>
            </p:grpSpPr>
            <p:sp>
              <p:nvSpPr>
                <p:cNvPr id="46" name="弧形 45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弧形 46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8" name="文字方塊 47"/>
              <p:cNvSpPr txBox="1"/>
              <p:nvPr/>
            </p:nvSpPr>
            <p:spPr>
              <a:xfrm>
                <a:off x="4318281" y="3066918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9" name="群組 48"/>
              <p:cNvGrpSpPr/>
              <p:nvPr/>
            </p:nvGrpSpPr>
            <p:grpSpPr>
              <a:xfrm>
                <a:off x="451394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0" name="弧形 49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2" name="文字方塊 51"/>
              <p:cNvSpPr txBox="1"/>
              <p:nvPr/>
            </p:nvSpPr>
            <p:spPr>
              <a:xfrm>
                <a:off x="459270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3" name="群組 52"/>
              <p:cNvGrpSpPr/>
              <p:nvPr/>
            </p:nvGrpSpPr>
            <p:grpSpPr>
              <a:xfrm>
                <a:off x="478401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4" name="弧形 53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弧形 54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486277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5053705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8" name="弧形 57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弧形 58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0" name="文字方塊 59"/>
              <p:cNvSpPr txBox="1"/>
              <p:nvPr/>
            </p:nvSpPr>
            <p:spPr>
              <a:xfrm>
                <a:off x="5132465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61" name="群組 60"/>
              <p:cNvGrpSpPr/>
              <p:nvPr/>
            </p:nvGrpSpPr>
            <p:grpSpPr>
              <a:xfrm>
                <a:off x="5323010" y="3219770"/>
                <a:ext cx="269305" cy="142712"/>
                <a:chOff x="6604086" y="1156731"/>
                <a:chExt cx="269305" cy="142712"/>
              </a:xfrm>
            </p:grpSpPr>
            <p:sp>
              <p:nvSpPr>
                <p:cNvPr id="62" name="弧形 6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弧形 6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4" name="文字方塊 63"/>
              <p:cNvSpPr txBox="1"/>
              <p:nvPr/>
            </p:nvSpPr>
            <p:spPr>
              <a:xfrm>
                <a:off x="5401770" y="3085049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1" name="文字方塊 80"/>
            <p:cNvSpPr txBox="1"/>
            <p:nvPr/>
          </p:nvSpPr>
          <p:spPr>
            <a:xfrm>
              <a:off x="5161582" y="3324517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(2)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8191837" y="3306158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(3)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3" name="文字方塊 82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" name="圓角矩形 2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" name="迴轉箭號 3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41376" y="1143194"/>
            <a:ext cx="2489866" cy="2232248"/>
            <a:chOff x="794126" y="1566625"/>
            <a:chExt cx="3232598" cy="2898132"/>
          </a:xfrm>
        </p:grpSpPr>
        <p:sp>
          <p:nvSpPr>
            <p:cNvPr id="83" name="矩形 82"/>
            <p:cNvSpPr/>
            <p:nvPr/>
          </p:nvSpPr>
          <p:spPr>
            <a:xfrm>
              <a:off x="1648514" y="2023636"/>
              <a:ext cx="2378210" cy="24312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1672438" y="1566625"/>
              <a:ext cx="2330362" cy="457011"/>
              <a:chOff x="-322689" y="3633295"/>
              <a:chExt cx="3212081" cy="603607"/>
            </a:xfrm>
          </p:grpSpPr>
          <p:sp>
            <p:nvSpPr>
              <p:cNvPr id="85" name="弧形 84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6" name="弧形 85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42894" y="3633295"/>
                <a:ext cx="1245643" cy="463488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384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/>
            <p:cNvGrpSpPr/>
            <p:nvPr/>
          </p:nvGrpSpPr>
          <p:grpSpPr>
            <a:xfrm rot="16200000">
              <a:off x="92951" y="2820977"/>
              <a:ext cx="2237346" cy="834995"/>
              <a:chOff x="-322689" y="3134063"/>
              <a:chExt cx="3212081" cy="1102839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92" name="直線接點 91"/>
            <p:cNvCxnSpPr/>
            <p:nvPr/>
          </p:nvCxnSpPr>
          <p:spPr>
            <a:xfrm>
              <a:off x="1806600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1951750" y="201456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2092368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222964" y="2964605"/>
              <a:ext cx="1348102" cy="434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直線接點 95"/>
            <p:cNvCxnSpPr/>
            <p:nvPr/>
          </p:nvCxnSpPr>
          <p:spPr>
            <a:xfrm>
              <a:off x="3593985" y="203350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3736826" y="201943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3880202" y="202363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868386" y="527009"/>
            <a:ext cx="10767728" cy="2434734"/>
            <a:chOff x="868386" y="527009"/>
            <a:chExt cx="10767728" cy="2434734"/>
          </a:xfrm>
        </p:grpSpPr>
        <p:grpSp>
          <p:nvGrpSpPr>
            <p:cNvPr id="174" name="群組 173"/>
            <p:cNvGrpSpPr/>
            <p:nvPr/>
          </p:nvGrpSpPr>
          <p:grpSpPr>
            <a:xfrm>
              <a:off x="868386" y="527009"/>
              <a:ext cx="10767728" cy="2434734"/>
              <a:chOff x="868386" y="527009"/>
              <a:chExt cx="10767728" cy="2434734"/>
            </a:xfrm>
          </p:grpSpPr>
          <p:cxnSp>
            <p:nvCxnSpPr>
              <p:cNvPr id="115" name="弧形接點 114"/>
              <p:cNvCxnSpPr/>
              <p:nvPr/>
            </p:nvCxnSpPr>
            <p:spPr>
              <a:xfrm flipV="1">
                <a:off x="868386" y="1186855"/>
                <a:ext cx="2297326" cy="372358"/>
              </a:xfrm>
              <a:prstGeom prst="curvedConnector3">
                <a:avLst/>
              </a:prstGeom>
              <a:ln w="190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群組 124"/>
              <p:cNvGrpSpPr/>
              <p:nvPr/>
            </p:nvGrpSpPr>
            <p:grpSpPr>
              <a:xfrm>
                <a:off x="3483989" y="527009"/>
                <a:ext cx="817173" cy="2434734"/>
                <a:chOff x="3810157" y="220527"/>
                <a:chExt cx="817173" cy="2434734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3810158" y="515719"/>
                  <a:ext cx="230693" cy="21395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grpSp>
              <p:nvGrpSpPr>
                <p:cNvPr id="124" name="群組 123"/>
                <p:cNvGrpSpPr/>
                <p:nvPr/>
              </p:nvGrpSpPr>
              <p:grpSpPr>
                <a:xfrm>
                  <a:off x="3810157" y="220527"/>
                  <a:ext cx="817173" cy="2433838"/>
                  <a:chOff x="3810157" y="220527"/>
                  <a:chExt cx="817173" cy="2433838"/>
                </a:xfrm>
              </p:grpSpPr>
              <p:sp>
                <p:nvSpPr>
                  <p:cNvPr id="118" name="弧形 117"/>
                  <p:cNvSpPr/>
                  <p:nvPr/>
                </p:nvSpPr>
                <p:spPr>
                  <a:xfrm>
                    <a:off x="3925504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弧形 118"/>
                  <p:cNvSpPr/>
                  <p:nvPr/>
                </p:nvSpPr>
                <p:spPr>
                  <a:xfrm flipH="1">
                    <a:off x="3810157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0" name="文字方塊 119"/>
                  <p:cNvSpPr txBox="1"/>
                  <p:nvPr/>
                </p:nvSpPr>
                <p:spPr>
                  <a:xfrm>
                    <a:off x="3822342" y="220527"/>
                    <a:ext cx="206322" cy="295192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1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8</a:t>
                    </a:r>
                    <a:endParaRPr lang="zh-TW" altLang="en-US" sz="11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21" name="弧形 120"/>
                  <p:cNvSpPr/>
                  <p:nvPr/>
                </p:nvSpPr>
                <p:spPr>
                  <a:xfrm rot="5760653">
                    <a:off x="3527853" y="1939162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2" name="弧形 121"/>
                  <p:cNvSpPr/>
                  <p:nvPr/>
                </p:nvSpPr>
                <p:spPr>
                  <a:xfrm rot="5039347" flipH="1">
                    <a:off x="3529537" y="994130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3" name="文字方塊 122"/>
                  <p:cNvSpPr txBox="1"/>
                  <p:nvPr/>
                </p:nvSpPr>
                <p:spPr>
                  <a:xfrm flipH="1">
                    <a:off x="4008586" y="1460155"/>
                    <a:ext cx="618744" cy="270293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cxnSp>
            <p:nvCxnSpPr>
              <p:cNvPr id="136" name="直線單箭頭接點 135"/>
              <p:cNvCxnSpPr/>
              <p:nvPr/>
            </p:nvCxnSpPr>
            <p:spPr>
              <a:xfrm>
                <a:off x="4341924" y="1881251"/>
                <a:ext cx="3024336" cy="286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矩形 137"/>
              <p:cNvSpPr/>
              <p:nvPr/>
            </p:nvSpPr>
            <p:spPr>
              <a:xfrm>
                <a:off x="7760897" y="1621098"/>
                <a:ext cx="504574" cy="5045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r>
                  <a:rPr lang="zh-TW" altLang="en-US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*</a:t>
                </a:r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42" name="文字方塊 141"/>
              <p:cNvSpPr txBox="1"/>
              <p:nvPr/>
            </p:nvSpPr>
            <p:spPr>
              <a:xfrm>
                <a:off x="4372955" y="1994914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只取</a:t>
                </a:r>
                <a:r>
                  <a:rPr lang="en-US" altLang="zh-TW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ROI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沒有被標記的部分來取平</a:t>
                </a:r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均</a:t>
                </a:r>
                <a:endParaRPr lang="en-US" altLang="zh-TW" sz="1600" spc="300" dirty="0" smtClean="0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4776496" y="1604252"/>
                <a:ext cx="203773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利用前面產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生的</a:t>
                </a:r>
                <a:r>
                  <a:rPr lang="en-US" altLang="zh-TW" sz="11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copy_pic</a:t>
                </a:r>
                <a:endParaRPr lang="zh-TW" altLang="en-US" sz="1100" dirty="0"/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7127926" y="1242229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of none marked</a:t>
                </a:r>
                <a:endParaRPr lang="en-US" altLang="zh-TW" sz="1600" dirty="0" smtClean="0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538855" y="2764876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605562" y="2419927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538855" y="96162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85031" y="1598615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520696" y="192798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57010" y="3729338"/>
            <a:ext cx="8197725" cy="2434734"/>
            <a:chOff x="657010" y="3729338"/>
            <a:chExt cx="8197725" cy="2434734"/>
          </a:xfrm>
        </p:grpSpPr>
        <p:grpSp>
          <p:nvGrpSpPr>
            <p:cNvPr id="147" name="群組 146"/>
            <p:cNvGrpSpPr/>
            <p:nvPr/>
          </p:nvGrpSpPr>
          <p:grpSpPr>
            <a:xfrm>
              <a:off x="657010" y="3729338"/>
              <a:ext cx="817173" cy="2434734"/>
              <a:chOff x="3810157" y="220527"/>
              <a:chExt cx="817173" cy="2434734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810158" y="515719"/>
                <a:ext cx="230693" cy="21395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49" name="群組 148"/>
              <p:cNvGrpSpPr/>
              <p:nvPr/>
            </p:nvGrpSpPr>
            <p:grpSpPr>
              <a:xfrm>
                <a:off x="3810157" y="220527"/>
                <a:ext cx="817173" cy="2433838"/>
                <a:chOff x="3810157" y="220527"/>
                <a:chExt cx="817173" cy="2433838"/>
              </a:xfrm>
            </p:grpSpPr>
            <p:sp>
              <p:nvSpPr>
                <p:cNvPr id="150" name="弧形 149"/>
                <p:cNvSpPr/>
                <p:nvPr/>
              </p:nvSpPr>
              <p:spPr>
                <a:xfrm>
                  <a:off x="3925504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弧形 150"/>
                <p:cNvSpPr/>
                <p:nvPr/>
              </p:nvSpPr>
              <p:spPr>
                <a:xfrm flipH="1">
                  <a:off x="3810157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3822342" y="220527"/>
                  <a:ext cx="206322" cy="295192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3" name="弧形 152"/>
                <p:cNvSpPr/>
                <p:nvPr/>
              </p:nvSpPr>
              <p:spPr>
                <a:xfrm rot="5760653">
                  <a:off x="3527853" y="1939162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4" name="弧形 153"/>
                <p:cNvSpPr/>
                <p:nvPr/>
              </p:nvSpPr>
              <p:spPr>
                <a:xfrm rot="5039347" flipH="1">
                  <a:off x="3529537" y="994130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5" name="文字方塊 154"/>
                <p:cNvSpPr txBox="1"/>
                <p:nvPr/>
              </p:nvSpPr>
              <p:spPr>
                <a:xfrm flipH="1">
                  <a:off x="4008586" y="1460155"/>
                  <a:ext cx="618744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156" name="直線單箭頭接點 155"/>
            <p:cNvCxnSpPr/>
            <p:nvPr/>
          </p:nvCxnSpPr>
          <p:spPr>
            <a:xfrm flipV="1">
              <a:off x="1512456" y="5048776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/>
            <p:cNvSpPr/>
            <p:nvPr/>
          </p:nvSpPr>
          <p:spPr>
            <a:xfrm>
              <a:off x="3680457" y="4796489"/>
              <a:ext cx="504574" cy="5045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*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endParaRPr lang="zh-TW" altLang="en-US" sz="16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1470853" y="4761045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</a:t>
              </a:r>
              <a:r>
                <a:rPr lang="zh-TW" altLang="en-US" sz="11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沒有被標記的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 of none marked</a:t>
              </a:r>
              <a:endParaRPr lang="en-US" altLang="zh-TW" sz="1600" dirty="0" smtClean="0"/>
            </a:p>
          </p:txBody>
        </p:sp>
        <p:cxnSp>
          <p:nvCxnSpPr>
            <p:cNvPr id="161" name="直線單箭頭接點 160"/>
            <p:cNvCxnSpPr/>
            <p:nvPr/>
          </p:nvCxnSpPr>
          <p:spPr>
            <a:xfrm flipV="1">
              <a:off x="4440536" y="5036425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字方塊 161"/>
            <p:cNvSpPr txBox="1"/>
            <p:nvPr/>
          </p:nvSpPr>
          <p:spPr>
            <a:xfrm>
              <a:off x="4398933" y="4748694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block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都以相同方法操作</a:t>
              </a:r>
              <a:endPara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即可以消去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ADC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noise</a:t>
              </a: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6364869" y="3851447"/>
              <a:ext cx="2489866" cy="2232248"/>
              <a:chOff x="794126" y="1566625"/>
              <a:chExt cx="3232598" cy="2898132"/>
            </a:xfrm>
          </p:grpSpPr>
          <p:sp>
            <p:nvSpPr>
              <p:cNvPr id="176" name="矩形 175"/>
              <p:cNvSpPr/>
              <p:nvPr/>
            </p:nvSpPr>
            <p:spPr>
              <a:xfrm>
                <a:off x="1648514" y="2023636"/>
                <a:ext cx="2378210" cy="24312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1672438" y="1566625"/>
                <a:ext cx="2330362" cy="457011"/>
                <a:chOff x="-322689" y="3633295"/>
                <a:chExt cx="3212081" cy="603607"/>
              </a:xfrm>
            </p:grpSpPr>
            <p:sp>
              <p:nvSpPr>
                <p:cNvPr id="189" name="弧形 18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0" name="弧形 18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1" name="文字方塊 190"/>
                <p:cNvSpPr txBox="1"/>
                <p:nvPr/>
              </p:nvSpPr>
              <p:spPr>
                <a:xfrm>
                  <a:off x="642894" y="3633295"/>
                  <a:ext cx="1245643" cy="463488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384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78" name="群組 177"/>
              <p:cNvGrpSpPr/>
              <p:nvPr/>
            </p:nvGrpSpPr>
            <p:grpSpPr>
              <a:xfrm rot="16200000">
                <a:off x="92951" y="2820977"/>
                <a:ext cx="2237346" cy="834995"/>
                <a:chOff x="-322689" y="3134063"/>
                <a:chExt cx="3212081" cy="1102839"/>
              </a:xfrm>
            </p:grpSpPr>
            <p:sp>
              <p:nvSpPr>
                <p:cNvPr id="186" name="弧形 18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7" name="弧形 18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8" name="文字方塊 187"/>
                <p:cNvSpPr txBox="1"/>
                <p:nvPr/>
              </p:nvSpPr>
              <p:spPr>
                <a:xfrm rot="5400000">
                  <a:off x="716965" y="3412659"/>
                  <a:ext cx="1060998" cy="50380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79" name="直線接點 178"/>
              <p:cNvCxnSpPr/>
              <p:nvPr/>
            </p:nvCxnSpPr>
            <p:spPr>
              <a:xfrm>
                <a:off x="1806600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/>
              <p:cNvCxnSpPr/>
              <p:nvPr/>
            </p:nvCxnSpPr>
            <p:spPr>
              <a:xfrm>
                <a:off x="1951750" y="201456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2092368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2222964" y="2964605"/>
                <a:ext cx="1348102" cy="434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4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直線接點 182"/>
              <p:cNvCxnSpPr/>
              <p:nvPr/>
            </p:nvCxnSpPr>
            <p:spPr>
              <a:xfrm>
                <a:off x="3593985" y="203350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3736826" y="201943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3880202" y="202363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矩形 76"/>
            <p:cNvSpPr/>
            <p:nvPr/>
          </p:nvSpPr>
          <p:spPr>
            <a:xfrm>
              <a:off x="711540" y="590426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78247" y="5559313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11540" y="4101014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57716" y="4738001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93381" y="506736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3599898" y="345323"/>
            <a:ext cx="60480" cy="6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667558" y="231258"/>
            <a:ext cx="102143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100" dirty="0" smtClean="0">
                <a:solidFill>
                  <a:sysClr val="windowText" lastClr="000000"/>
                </a:solidFill>
              </a:rPr>
              <a:t>: marked point</a:t>
            </a:r>
            <a:endParaRPr lang="zh-TW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552" y="764704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一開始我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試過使用一般去雜訊方法，但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果均不太理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</a:t>
            </a:r>
          </a:p>
        </p:txBody>
      </p:sp>
    </p:spTree>
    <p:extLst>
      <p:ext uri="{BB962C8B-B14F-4D97-AF65-F5344CB8AC3E}">
        <p14:creationId xmlns:p14="http://schemas.microsoft.com/office/powerpoint/2010/main" val="7343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6032481" y="1198373"/>
            <a:ext cx="3066548" cy="1476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83568" y="690315"/>
            <a:ext cx="8415461" cy="2422423"/>
            <a:chOff x="683568" y="690315"/>
            <a:chExt cx="8415461" cy="242242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690315"/>
              <a:ext cx="2304256" cy="2422423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2512330" y="1088740"/>
              <a:ext cx="72008" cy="72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76" name="直線單箭頭接點 75"/>
            <p:cNvCxnSpPr>
              <a:stCxn id="75" idx="3"/>
            </p:cNvCxnSpPr>
            <p:nvPr/>
          </p:nvCxnSpPr>
          <p:spPr>
            <a:xfrm>
              <a:off x="2584338" y="1124744"/>
              <a:ext cx="900911" cy="3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9825" y="690315"/>
              <a:ext cx="2304256" cy="2422423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3549825" y="690315"/>
              <a:ext cx="2304256" cy="2417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6156176" y="1340768"/>
              <a:ext cx="317122" cy="246785"/>
              <a:chOff x="755576" y="1124744"/>
              <a:chExt cx="540060" cy="36004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99" name="矩形圖說文字 98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100" name="直線接點 99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字方塊 9"/>
            <p:cNvSpPr txBox="1"/>
            <p:nvPr/>
          </p:nvSpPr>
          <p:spPr>
            <a:xfrm>
              <a:off x="6246966" y="1628800"/>
              <a:ext cx="2852063" cy="116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chemeClr val="tx1"/>
                  </a:solidFill>
                  <a:latin typeface="+mj-ea"/>
                </a:rPr>
                <a:t>圖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</a:rPr>
                <a:t>(2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為去除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ADC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後，每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8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像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素為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區塊的雜訊已經消去，只剩下水平方向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gate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需要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除。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97677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87415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70161" y="6423313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95536" y="1700808"/>
            <a:ext cx="8481223" cy="4712996"/>
            <a:chOff x="395536" y="1700808"/>
            <a:chExt cx="8481223" cy="4712996"/>
          </a:xfrm>
        </p:grpSpPr>
        <p:grpSp>
          <p:nvGrpSpPr>
            <p:cNvPr id="4" name="群組 3"/>
            <p:cNvGrpSpPr/>
            <p:nvPr/>
          </p:nvGrpSpPr>
          <p:grpSpPr>
            <a:xfrm>
              <a:off x="395536" y="1700808"/>
              <a:ext cx="8481223" cy="4712996"/>
              <a:chOff x="395536" y="1700808"/>
              <a:chExt cx="8481223" cy="4712996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36" y="3318909"/>
                <a:ext cx="2943924" cy="3094895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691680" y="1700808"/>
                <a:ext cx="72008" cy="81271"/>
              </a:xfrm>
              <a:prstGeom prst="rect">
                <a:avLst/>
              </a:prstGeom>
              <a:noFill/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41" name="直線單箭頭接點 40"/>
              <p:cNvCxnSpPr/>
              <p:nvPr/>
            </p:nvCxnSpPr>
            <p:spPr>
              <a:xfrm flipH="1">
                <a:off x="1362754" y="1779339"/>
                <a:ext cx="343207" cy="1470548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>
                <a:off x="395536" y="3328418"/>
                <a:ext cx="2952328" cy="308538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3617173" y="3618938"/>
                <a:ext cx="5259586" cy="249483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3989631" y="4031577"/>
                <a:ext cx="481934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</a:rPr>
                  <a:t>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</a:rPr>
                  <a:t>(3)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(1)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黃色方框使用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method4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處理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ADC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N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oise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的演算法，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每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32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為一組取中位數，再減去取出的中位數，這個方法在對沒有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 pixel 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的時候都適用，但當連續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出現，有可能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當個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處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理區塊的中位數會取到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，透過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添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加條件來解決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，必須小於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倍標準差才能符合取中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位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數的條件。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3923928" y="3784604"/>
              <a:ext cx="318346" cy="247737"/>
              <a:chOff x="755576" y="1124744"/>
              <a:chExt cx="540060" cy="360040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群組 5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53" name="矩形圖說文字 52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54" name="直線接點 53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72" name="圓角矩形 71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3" name="迴轉箭號 72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22556" y="1332735"/>
            <a:ext cx="1831785" cy="1872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40983" y="870672"/>
            <a:ext cx="1794931" cy="462064"/>
            <a:chOff x="-322689" y="3444574"/>
            <a:chExt cx="3212081" cy="792328"/>
          </a:xfrm>
        </p:grpSpPr>
        <p:sp>
          <p:nvSpPr>
            <p:cNvPr id="21" name="弧形 20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弧形 21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59238" y="3444574"/>
              <a:ext cx="1245643" cy="463487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3072/N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 rot="16200000">
            <a:off x="-275596" y="1946876"/>
            <a:ext cx="1723286" cy="643144"/>
            <a:chOff x="-322689" y="3134063"/>
            <a:chExt cx="3212081" cy="1102839"/>
          </a:xfrm>
        </p:grpSpPr>
        <p:sp>
          <p:nvSpPr>
            <p:cNvPr id="18" name="弧形 17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弧形 18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5984" y="134321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14087" y="1332577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9212" y="148577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9211" y="1638485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9211" y="178290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4087" y="148872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467" y="1332883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767134" y="2446940"/>
            <a:ext cx="1038358" cy="334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1149678" y="2147954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5659" y="131250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</a:t>
            </a:r>
            <a:endParaRPr lang="zh-TW" altLang="en-US" sz="2400" spc="6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774538" y="2077093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591797" y="4346165"/>
            <a:ext cx="1024340" cy="536164"/>
            <a:chOff x="3236752" y="756848"/>
            <a:chExt cx="1024340" cy="536164"/>
          </a:xfrm>
        </p:grpSpPr>
        <p:sp>
          <p:nvSpPr>
            <p:cNvPr id="93" name="弧形 92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96" name="弧形 95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98" name="弧形 97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cxnSp>
        <p:nvCxnSpPr>
          <p:cNvPr id="101" name="直線單箭頭接點 100"/>
          <p:cNvCxnSpPr/>
          <p:nvPr/>
        </p:nvCxnSpPr>
        <p:spPr>
          <a:xfrm>
            <a:off x="1825294" y="4737684"/>
            <a:ext cx="2076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1673976" y="4434316"/>
            <a:ext cx="2417650" cy="653805"/>
            <a:chOff x="7149933" y="3493152"/>
            <a:chExt cx="2417650" cy="653805"/>
          </a:xfrm>
        </p:grpSpPr>
        <p:sp>
          <p:nvSpPr>
            <p:cNvPr id="104" name="矩形 103"/>
            <p:cNvSpPr/>
            <p:nvPr/>
          </p:nvSpPr>
          <p:spPr>
            <a:xfrm>
              <a:off x="8176240" y="3863927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49933" y="3493152"/>
              <a:ext cx="2417650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Minus Local Median of </a:t>
              </a:r>
              <a:r>
                <a:rPr lang="en-US" altLang="zh-TW" sz="12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en-US" altLang="zh-TW" sz="12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  <a:p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3990853" y="4321193"/>
            <a:ext cx="1024340" cy="536164"/>
            <a:chOff x="3236752" y="756848"/>
            <a:chExt cx="1024340" cy="536164"/>
          </a:xfrm>
        </p:grpSpPr>
        <p:sp>
          <p:nvSpPr>
            <p:cNvPr id="108" name="弧形 107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9" name="群組 108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11" name="弧形 110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113" name="弧形 112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弧形 113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5796136" y="3865319"/>
            <a:ext cx="2489866" cy="2334707"/>
            <a:chOff x="5902319" y="3868942"/>
            <a:chExt cx="2489866" cy="2334707"/>
          </a:xfrm>
        </p:grpSpPr>
        <p:sp>
          <p:nvSpPr>
            <p:cNvPr id="116" name="矩形 115"/>
            <p:cNvSpPr/>
            <p:nvPr/>
          </p:nvSpPr>
          <p:spPr>
            <a:xfrm>
              <a:off x="6560400" y="4331005"/>
              <a:ext cx="1831785" cy="18726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17" name="群組 116"/>
            <p:cNvGrpSpPr/>
            <p:nvPr/>
          </p:nvGrpSpPr>
          <p:grpSpPr>
            <a:xfrm>
              <a:off x="6578827" y="3868942"/>
              <a:ext cx="1794931" cy="462064"/>
              <a:chOff x="-322689" y="3444574"/>
              <a:chExt cx="3212081" cy="792328"/>
            </a:xfrm>
          </p:grpSpPr>
          <p:sp>
            <p:nvSpPr>
              <p:cNvPr id="118" name="弧形 117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659238" y="3444574"/>
                <a:ext cx="1245643" cy="463487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3072/N</a:t>
                </a:r>
              </a:p>
            </p:txBody>
          </p:sp>
        </p:grpSp>
        <p:grpSp>
          <p:nvGrpSpPr>
            <p:cNvPr id="121" name="群組 120"/>
            <p:cNvGrpSpPr/>
            <p:nvPr/>
          </p:nvGrpSpPr>
          <p:grpSpPr>
            <a:xfrm rot="16200000">
              <a:off x="5362248" y="4945146"/>
              <a:ext cx="1723286" cy="643144"/>
              <a:chOff x="-322689" y="3134063"/>
              <a:chExt cx="3212081" cy="1102839"/>
            </a:xfrm>
          </p:grpSpPr>
          <p:sp>
            <p:nvSpPr>
              <p:cNvPr id="122" name="弧形 12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3" name="弧形 12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563828" y="4341481"/>
              <a:ext cx="595983" cy="1527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154080" y="433728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564042" y="4495044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6564319" y="4650257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63908" y="480112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56711" y="449487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6560400" y="434148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 rot="5400000">
              <a:off x="6404978" y="5445210"/>
              <a:ext cx="1038358" cy="33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5400000">
              <a:off x="6787522" y="5146224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903503" y="4310777"/>
              <a:ext cx="441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</a:t>
              </a:r>
              <a:endParaRPr lang="zh-TW" altLang="en-US" sz="2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 rot="5400000">
              <a:off x="7412382" y="5075363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1216460" y="756848"/>
            <a:ext cx="11271422" cy="2705803"/>
            <a:chOff x="1216460" y="756848"/>
            <a:chExt cx="11271422" cy="2705803"/>
          </a:xfrm>
        </p:grpSpPr>
        <p:grpSp>
          <p:nvGrpSpPr>
            <p:cNvPr id="34" name="群組 33"/>
            <p:cNvGrpSpPr/>
            <p:nvPr/>
          </p:nvGrpSpPr>
          <p:grpSpPr>
            <a:xfrm>
              <a:off x="3236752" y="756848"/>
              <a:ext cx="1024340" cy="536164"/>
              <a:chOff x="3236752" y="756848"/>
              <a:chExt cx="1024340" cy="536164"/>
            </a:xfrm>
          </p:grpSpPr>
          <p:sp>
            <p:nvSpPr>
              <p:cNvPr id="4" name="弧形 3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40" name="弧形 3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弧形 4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4480500" y="863377"/>
              <a:ext cx="8007382" cy="404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可以為任何整除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3072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之倍數，帶入不同的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會以每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做修正。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566612" y="2096583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4524427" y="2244353"/>
              <a:ext cx="17237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4756423" y="194263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If N[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i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 ] &lt;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std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*3</a:t>
              </a:r>
              <a:endParaRPr lang="zh-TW" altLang="en-US" sz="12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5319" y="1786343"/>
              <a:ext cx="9973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581696" y="2258864"/>
              <a:ext cx="15664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to </a:t>
              </a:r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6322573" y="2343207"/>
              <a:ext cx="2238113" cy="1119444"/>
              <a:chOff x="7046974" y="3311013"/>
              <a:chExt cx="2238113" cy="1119444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916445" y="3829463"/>
                <a:ext cx="283030" cy="28303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68" name="直線單箭頭接點 67"/>
              <p:cNvCxnSpPr/>
              <p:nvPr/>
            </p:nvCxnSpPr>
            <p:spPr>
              <a:xfrm>
                <a:off x="8057960" y="3311013"/>
                <a:ext cx="0" cy="5180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7046974" y="4153458"/>
                <a:ext cx="22381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Local Median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of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1*1</a:t>
                </a:r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3255337" y="1825895"/>
              <a:ext cx="1024340" cy="536164"/>
              <a:chOff x="3236752" y="756848"/>
              <a:chExt cx="1024340" cy="536164"/>
            </a:xfrm>
          </p:grpSpPr>
          <p:sp>
            <p:nvSpPr>
              <p:cNvPr id="75" name="弧形 74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78" name="弧形 7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弧形 8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cxnSp>
          <p:nvCxnSpPr>
            <p:cNvPr id="138" name="弧形接點 137"/>
            <p:cNvCxnSpPr>
              <a:stCxn id="31" idx="0"/>
              <a:endCxn id="42" idx="0"/>
            </p:cNvCxnSpPr>
            <p:nvPr/>
          </p:nvCxnSpPr>
          <p:spPr>
            <a:xfrm rot="5400000" flipH="1" flipV="1">
              <a:off x="2130542" y="142454"/>
              <a:ext cx="276347" cy="2104512"/>
            </a:xfrm>
            <a:prstGeom prst="curvedConnector3">
              <a:avLst>
                <a:gd name="adj1" fmla="val 1827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弧形接點 141"/>
          <p:cNvCxnSpPr>
            <a:stCxn id="110" idx="3"/>
            <a:endCxn id="131" idx="1"/>
          </p:cNvCxnSpPr>
          <p:nvPr/>
        </p:nvCxnSpPr>
        <p:spPr>
          <a:xfrm flipV="1">
            <a:off x="5015193" y="4414215"/>
            <a:ext cx="1439024" cy="31241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/>
          <p:cNvSpPr txBox="1"/>
          <p:nvPr/>
        </p:nvSpPr>
        <p:spPr>
          <a:xfrm>
            <a:off x="573847" y="5224408"/>
            <a:ext cx="800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1*N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所有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減去符合上述條件取出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下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的中位數後填入矩陣，此時還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不能輸出，需要經過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offset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提升準位與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overflow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的處理，才完成所有處理。</a:t>
            </a:r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642" y="3789040"/>
            <a:ext cx="8643846" cy="2520280"/>
            <a:chOff x="320642" y="3789040"/>
            <a:chExt cx="8643846" cy="2520280"/>
          </a:xfrm>
        </p:grpSpPr>
        <p:grpSp>
          <p:nvGrpSpPr>
            <p:cNvPr id="29" name="群組 28"/>
            <p:cNvGrpSpPr/>
            <p:nvPr/>
          </p:nvGrpSpPr>
          <p:grpSpPr>
            <a:xfrm>
              <a:off x="320642" y="3789040"/>
              <a:ext cx="8643846" cy="2520280"/>
              <a:chOff x="320642" y="3789040"/>
              <a:chExt cx="8643846" cy="2520280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2814151" y="4509120"/>
                <a:ext cx="501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處理完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offset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剩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下溢位問題，添加溢位判定</a:t>
                </a:r>
                <a:endPara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只有小於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的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及判斷為溢位，並將值填入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代替。</a:t>
                </a:r>
                <a:endPara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>
                <a:off x="2886159" y="4924618"/>
                <a:ext cx="3600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/>
              <p:cNvGrpSpPr/>
              <p:nvPr/>
            </p:nvGrpSpPr>
            <p:grpSpPr>
              <a:xfrm>
                <a:off x="320642" y="3879525"/>
                <a:ext cx="2411323" cy="2429795"/>
                <a:chOff x="320642" y="3879525"/>
                <a:chExt cx="2411323" cy="2429795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6381"/>
                <a:stretch/>
              </p:blipFill>
              <p:spPr>
                <a:xfrm>
                  <a:off x="320642" y="3879525"/>
                  <a:ext cx="2411323" cy="2429795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1221684" y="4924617"/>
                  <a:ext cx="614012" cy="66983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4"/>
              <a:srcRect l="116" t="-3622" r="-116" b="5618"/>
              <a:stretch/>
            </p:blipFill>
            <p:spPr>
              <a:xfrm>
                <a:off x="6588224" y="3789040"/>
                <a:ext cx="2376264" cy="2448272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7461835" y="4854136"/>
              <a:ext cx="614012" cy="6698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67544" y="90156"/>
            <a:ext cx="21210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offset &amp;  overflow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08" y="37204"/>
            <a:ext cx="505384" cy="50538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323528" y="1052736"/>
            <a:ext cx="8655729" cy="2604025"/>
            <a:chOff x="323528" y="1052736"/>
            <a:chExt cx="8655729" cy="26040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1052736"/>
              <a:ext cx="2408437" cy="2592288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>
              <a:off x="2849750" y="2132856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2813340" y="1163360"/>
              <a:ext cx="36732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左圖為尚未經過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offset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且包含溢位，大部分的值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都在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上下變動，如過小於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則溢位，值變成六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萬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多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所以看起來明顯黑白交錯，右圖為左圖加上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TW" sz="12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All_frame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median(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mark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的位置不進行運算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934" y="1061368"/>
              <a:ext cx="2411323" cy="259539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320501" y="3770620"/>
            <a:ext cx="8643987" cy="2498124"/>
            <a:chOff x="321894" y="4208652"/>
            <a:chExt cx="8643987" cy="2498124"/>
          </a:xfrm>
        </p:grpSpPr>
        <p:grpSp>
          <p:nvGrpSpPr>
            <p:cNvPr id="19" name="群組 18"/>
            <p:cNvGrpSpPr/>
            <p:nvPr/>
          </p:nvGrpSpPr>
          <p:grpSpPr>
            <a:xfrm>
              <a:off x="321894" y="4317557"/>
              <a:ext cx="2398862" cy="2357787"/>
              <a:chOff x="2894023" y="4198753"/>
              <a:chExt cx="2398862" cy="2357787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258" y="4198753"/>
                <a:ext cx="2394627" cy="2357787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894023" y="5132366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6589617" y="4208652"/>
              <a:ext cx="2376264" cy="2498124"/>
              <a:chOff x="1895033" y="2631286"/>
              <a:chExt cx="2376264" cy="2498124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5033" y="2631286"/>
                <a:ext cx="2376264" cy="2498124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913986" y="3580747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263949" y="3767701"/>
            <a:ext cx="8723873" cy="2541870"/>
            <a:chOff x="232772" y="3920602"/>
            <a:chExt cx="8723873" cy="254187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772" y="4032426"/>
              <a:ext cx="2468016" cy="243004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864" y="3920602"/>
              <a:ext cx="2402781" cy="2526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1" name="圓角矩形 30">
              <a:hlinkClick r:id="rId11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32" name="迴轉箭號 31">
              <a:hlinkClick r:id="rId11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420389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擊左鍵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8" y="1052736"/>
            <a:ext cx="8806558" cy="47525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2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" y="1052736"/>
            <a:ext cx="9045157" cy="482453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3579"/>
            <a:ext cx="505384" cy="50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536" y="138779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3D 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0" name="圓角矩形 9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1" name="迴轉箭號 10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8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69" y="78379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60" y="123579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SSIM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29" y="5931003"/>
            <a:ext cx="3877044" cy="8333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236" y="2502127"/>
            <a:ext cx="2628900" cy="9239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833" y="1700275"/>
            <a:ext cx="2581275" cy="9715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4161" y="866468"/>
            <a:ext cx="2887456" cy="76505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75414" y="1094527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亮度相似性 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0256" y="1965754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CN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比度相</a:t>
            </a:r>
            <a:r>
              <a:rPr lang="zh-CN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似性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: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86569" y="2779589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zh-CN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相似性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: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193" y="978441"/>
            <a:ext cx="1090362" cy="3634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514" y="2662741"/>
            <a:ext cx="1781175" cy="762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2108" y="3517696"/>
            <a:ext cx="3724275" cy="9334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592" y="3632948"/>
            <a:ext cx="3152775" cy="101917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1193" y="1884704"/>
            <a:ext cx="2466975" cy="257175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2185738" y="5430583"/>
            <a:ext cx="5531757" cy="523220"/>
            <a:chOff x="2227997" y="5396016"/>
            <a:chExt cx="5531757" cy="52322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10345" y="5412681"/>
              <a:ext cx="2701815" cy="2449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227997" y="541268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在這情形</a:t>
              </a:r>
              <a:r>
                <a:rPr lang="zh-TW" altLang="en-US" sz="1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012160" y="5396016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可簡化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SSIM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公式為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 algn="ctr"/>
              <a:endPara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8152" y="4704932"/>
            <a:ext cx="3886200" cy="600075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401131" y="1023958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K1,K2</a:t>
            </a:r>
            <a:r>
              <a:rPr lang="zh-TW" altLang="en-US" sz="1400" i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為常數</a:t>
            </a:r>
            <a:endParaRPr lang="zh-TW" altLang="en-US" sz="1400" i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94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11560" y="1886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解決方法</a:t>
            </a:r>
          </a:p>
        </p:txBody>
      </p:sp>
      <p:grpSp>
        <p:nvGrpSpPr>
          <p:cNvPr id="28" name="组合 11"/>
          <p:cNvGrpSpPr/>
          <p:nvPr/>
        </p:nvGrpSpPr>
        <p:grpSpPr>
          <a:xfrm>
            <a:off x="400405" y="3307646"/>
            <a:ext cx="6208272" cy="49340"/>
            <a:chOff x="395289" y="3515039"/>
            <a:chExt cx="5942590" cy="57977"/>
          </a:xfrm>
        </p:grpSpPr>
        <p:sp>
          <p:nvSpPr>
            <p:cNvPr id="29" name="矩形 28"/>
            <p:cNvSpPr/>
            <p:nvPr/>
          </p:nvSpPr>
          <p:spPr>
            <a:xfrm>
              <a:off x="395289" y="3519294"/>
              <a:ext cx="1189320" cy="5372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84132" y="3515052"/>
              <a:ext cx="1584424" cy="53722"/>
            </a:xfrm>
            <a:prstGeom prst="rect">
              <a:avLst/>
            </a:prstGeom>
            <a:solidFill>
              <a:srgbClr val="006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69031" y="3515040"/>
              <a:ext cx="1584424" cy="5372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753455" y="3515039"/>
              <a:ext cx="1584424" cy="53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0"/>
          <p:cNvCxnSpPr/>
          <p:nvPr/>
        </p:nvCxnSpPr>
        <p:spPr>
          <a:xfrm flipV="1">
            <a:off x="394821" y="1576033"/>
            <a:ext cx="0" cy="1777340"/>
          </a:xfrm>
          <a:prstGeom prst="line">
            <a:avLst/>
          </a:prstGeom>
          <a:ln w="19050">
            <a:solidFill>
              <a:srgbClr val="1E3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2"/>
          <p:cNvCxnSpPr/>
          <p:nvPr/>
        </p:nvCxnSpPr>
        <p:spPr>
          <a:xfrm flipV="1">
            <a:off x="1645907" y="3290330"/>
            <a:ext cx="0" cy="1777340"/>
          </a:xfrm>
          <a:prstGeom prst="line">
            <a:avLst/>
          </a:prstGeom>
          <a:ln w="19050">
            <a:solidFill>
              <a:srgbClr val="0067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3"/>
          <p:cNvCxnSpPr/>
          <p:nvPr/>
        </p:nvCxnSpPr>
        <p:spPr>
          <a:xfrm flipV="1">
            <a:off x="3297440" y="1569695"/>
            <a:ext cx="0" cy="17773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4"/>
          <p:cNvCxnSpPr/>
          <p:nvPr/>
        </p:nvCxnSpPr>
        <p:spPr>
          <a:xfrm flipV="1">
            <a:off x="4953417" y="3307646"/>
            <a:ext cx="0" cy="17773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/>
          <p:cNvCxnSpPr/>
          <p:nvPr/>
        </p:nvCxnSpPr>
        <p:spPr>
          <a:xfrm flipV="1">
            <a:off x="6617119" y="1569695"/>
            <a:ext cx="0" cy="1777340"/>
          </a:xfrm>
          <a:prstGeom prst="lin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2"/>
          <p:cNvSpPr/>
          <p:nvPr/>
        </p:nvSpPr>
        <p:spPr>
          <a:xfrm flipH="1">
            <a:off x="448915" y="1960530"/>
            <a:ext cx="2783544" cy="70571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2"/>
          <p:cNvSpPr/>
          <p:nvPr/>
        </p:nvSpPr>
        <p:spPr>
          <a:xfrm flipH="1">
            <a:off x="499777" y="97238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_med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2"/>
          <p:cNvSpPr/>
          <p:nvPr/>
        </p:nvSpPr>
        <p:spPr>
          <a:xfrm flipH="1">
            <a:off x="3502548" y="141132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將圖像分為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大小之方塊進行補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改善效果不好，且會有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大小區塊顏色的落差。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透過對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資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料觀察發現，扣除面板缺陷，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的差距不大，因此衍生出方法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Rectangle 42"/>
          <p:cNvSpPr/>
          <p:nvPr/>
        </p:nvSpPr>
        <p:spPr>
          <a:xfrm flipH="1">
            <a:off x="1776195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col_median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2"/>
          <p:cNvSpPr/>
          <p:nvPr/>
        </p:nvSpPr>
        <p:spPr>
          <a:xfrm flipH="1">
            <a:off x="6810543" y="1578382"/>
            <a:ext cx="1814496" cy="11210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9" name="Rectangle 42"/>
          <p:cNvSpPr/>
          <p:nvPr/>
        </p:nvSpPr>
        <p:spPr>
          <a:xfrm flipH="1">
            <a:off x="6733682" y="962308"/>
            <a:ext cx="2174435" cy="1366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Deal_OF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2"/>
          <p:cNvSpPr/>
          <p:nvPr/>
        </p:nvSpPr>
        <p:spPr>
          <a:xfrm flipH="1">
            <a:off x="1809931" y="4159124"/>
            <a:ext cx="2995129" cy="16461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利用每行的中位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數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做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處理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ADC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方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cs typeface="Arial" pitchFamily="34" charset="0"/>
              </a:rPr>
              <a:t>向</a:t>
            </a:r>
            <a:endParaRPr lang="en-US" altLang="zh-TW" sz="105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當運行兩次後，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雖然被補償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，但面板缺陷點也因為補償而消失，如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此一來無法保留面板特性，雖經過添加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map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處理，影像看起來不自然。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補償前，儲存所有大於圖像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標準差之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pixel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位置，於影像補償後填回。</a:t>
            </a:r>
            <a:endParaRPr lang="en-US" altLang="zh-TW" sz="90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</p:txBody>
      </p:sp>
      <p:sp>
        <p:nvSpPr>
          <p:cNvPr id="51" name="Rectangle 42"/>
          <p:cNvSpPr/>
          <p:nvPr/>
        </p:nvSpPr>
        <p:spPr>
          <a:xfrm flipH="1">
            <a:off x="3481026" y="96831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32by32</a:t>
            </a:r>
          </a:p>
        </p:txBody>
      </p:sp>
      <p:sp>
        <p:nvSpPr>
          <p:cNvPr id="52" name="Rectangle 42"/>
          <p:cNvSpPr/>
          <p:nvPr/>
        </p:nvSpPr>
        <p:spPr>
          <a:xfrm flipH="1">
            <a:off x="5120362" y="4258068"/>
            <a:ext cx="4023637" cy="18352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或是 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為一組進行修正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須進行程式運行速度的優化，缺法溢位保護機制，當面板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缺陷夠大補償後會超過資料範圍，並且當遇到連續缺陷，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會造成該組中位數由缺陷之值計算。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於方法五加入溢位保護機制，且更進原先取每組中位數        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之方法  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3" name="Rectangle 42"/>
          <p:cNvSpPr/>
          <p:nvPr/>
        </p:nvSpPr>
        <p:spPr>
          <a:xfrm flipH="1">
            <a:off x="5076974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32by1</a:t>
            </a:r>
            <a:r>
              <a: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16by1</a:t>
            </a:r>
          </a:p>
        </p:txBody>
      </p:sp>
      <p:grpSp>
        <p:nvGrpSpPr>
          <p:cNvPr id="54" name="组合 2050"/>
          <p:cNvGrpSpPr/>
          <p:nvPr/>
        </p:nvGrpSpPr>
        <p:grpSpPr>
          <a:xfrm>
            <a:off x="1570888" y="5056028"/>
            <a:ext cx="198756" cy="198756"/>
            <a:chOff x="3607648" y="5489862"/>
            <a:chExt cx="198756" cy="198756"/>
          </a:xfrm>
        </p:grpSpPr>
        <p:sp>
          <p:nvSpPr>
            <p:cNvPr id="55" name="椭圆 5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2048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79CA4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4"/>
          <p:cNvGrpSpPr/>
          <p:nvPr/>
        </p:nvGrpSpPr>
        <p:grpSpPr>
          <a:xfrm>
            <a:off x="296158" y="1347951"/>
            <a:ext cx="198756" cy="198756"/>
            <a:chOff x="3607648" y="5489862"/>
            <a:chExt cx="198756" cy="198756"/>
          </a:xfrm>
        </p:grpSpPr>
        <p:sp>
          <p:nvSpPr>
            <p:cNvPr id="58" name="椭圆 55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6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37AEF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7"/>
          <p:cNvGrpSpPr/>
          <p:nvPr/>
        </p:nvGrpSpPr>
        <p:grpSpPr>
          <a:xfrm>
            <a:off x="3198062" y="1363449"/>
            <a:ext cx="198756" cy="198756"/>
            <a:chOff x="3607648" y="5489862"/>
            <a:chExt cx="198756" cy="198756"/>
          </a:xfrm>
        </p:grpSpPr>
        <p:sp>
          <p:nvSpPr>
            <p:cNvPr id="61" name="椭圆 58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59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0"/>
          <p:cNvGrpSpPr/>
          <p:nvPr/>
        </p:nvGrpSpPr>
        <p:grpSpPr>
          <a:xfrm>
            <a:off x="6530530" y="1360854"/>
            <a:ext cx="198756" cy="198756"/>
            <a:chOff x="3607648" y="5489862"/>
            <a:chExt cx="198756" cy="198756"/>
          </a:xfrm>
        </p:grpSpPr>
        <p:sp>
          <p:nvSpPr>
            <p:cNvPr id="64" name="椭圆 6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2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95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3"/>
          <p:cNvGrpSpPr/>
          <p:nvPr/>
        </p:nvGrpSpPr>
        <p:grpSpPr>
          <a:xfrm>
            <a:off x="4878218" y="5042290"/>
            <a:ext cx="198756" cy="198756"/>
            <a:chOff x="3607648" y="5489862"/>
            <a:chExt cx="198756" cy="198756"/>
          </a:xfrm>
        </p:grpSpPr>
        <p:sp>
          <p:nvSpPr>
            <p:cNvPr id="67" name="椭圆 64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5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Rectangle 42"/>
          <p:cNvSpPr/>
          <p:nvPr/>
        </p:nvSpPr>
        <p:spPr>
          <a:xfrm flipH="1">
            <a:off x="539552" y="1421230"/>
            <a:ext cx="2556738" cy="10403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每一列的中位數的平均進行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再處理垂直方向的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還是很明顯。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水平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向雜訊因從垂直方向下手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於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中改善。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32" y="166780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94106" y="2916125"/>
            <a:ext cx="1589157" cy="410121"/>
            <a:chOff x="518424" y="2786355"/>
            <a:chExt cx="1589157" cy="410121"/>
          </a:xfrm>
        </p:grpSpPr>
        <p:sp>
          <p:nvSpPr>
            <p:cNvPr id="2" name="圓角矩形 1"/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1E344E"/>
            </a:solidFill>
            <a:ln>
              <a:solidFill>
                <a:srgbClr val="1E3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</a:t>
              </a:r>
              <a:r>
                <a:rPr lang="en-US" altLang="zh-TW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ethod1</a:t>
              </a:r>
              <a:endParaRPr lang="zh-TW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" name="流程圖: 抽選 5">
              <a:hlinkClick r:id="rId4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1638884" y="3334135"/>
            <a:ext cx="1589157" cy="410121"/>
            <a:chOff x="514679" y="2791929"/>
            <a:chExt cx="1589157" cy="410121"/>
          </a:xfrm>
        </p:grpSpPr>
        <p:sp>
          <p:nvSpPr>
            <p:cNvPr id="81" name="圓角矩形 80">
              <a:hlinkClick r:id="rId5" action="ppaction://hlinksldjump"/>
            </p:cNvPr>
            <p:cNvSpPr/>
            <p:nvPr/>
          </p:nvSpPr>
          <p:spPr>
            <a:xfrm>
              <a:off x="514679" y="2791929"/>
              <a:ext cx="1589157" cy="410121"/>
            </a:xfrm>
            <a:prstGeom prst="round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method2</a:t>
              </a:r>
              <a:endParaRPr lang="zh-TW" altLang="en-US" sz="2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2" name="圓角矩形 81">
              <a:hlinkClick r:id="rId5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3" name="流程圖: 抽選 82">
              <a:hlinkClick r:id="rId5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305555" y="2916125"/>
            <a:ext cx="1589157" cy="410121"/>
            <a:chOff x="518424" y="2786355"/>
            <a:chExt cx="1589157" cy="410121"/>
          </a:xfrm>
        </p:grpSpPr>
        <p:sp>
          <p:nvSpPr>
            <p:cNvPr id="85" name="圓角矩形 84">
              <a:hlinkClick r:id="rId6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method3</a:t>
              </a:r>
              <a:endParaRPr lang="zh-TW" altLang="en-US" sz="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6" name="圓角矩形 85">
              <a:hlinkClick r:id="rId6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7" name="流程圖: 抽選 86">
              <a:hlinkClick r:id="rId6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953150" y="3336570"/>
            <a:ext cx="1589157" cy="410121"/>
            <a:chOff x="518424" y="2786355"/>
            <a:chExt cx="1589157" cy="410121"/>
          </a:xfrm>
        </p:grpSpPr>
        <p:sp>
          <p:nvSpPr>
            <p:cNvPr id="89" name="圓角矩形 88">
              <a:hlinkClick r:id="rId7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method4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0" name="圓角矩形 89">
              <a:hlinkClick r:id="rId7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1" name="流程圖: 抽選 90">
              <a:hlinkClick r:id="rId7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6606117" y="2902166"/>
            <a:ext cx="1589157" cy="410121"/>
            <a:chOff x="518424" y="2786355"/>
            <a:chExt cx="1589157" cy="410121"/>
          </a:xfrm>
        </p:grpSpPr>
        <p:sp>
          <p:nvSpPr>
            <p:cNvPr id="93" name="圓角矩形 92">
              <a:hlinkClick r:id="rId8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method5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4" name="圓角矩形 93">
              <a:hlinkClick r:id="rId8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5" name="流程圖: 抽選 94">
              <a:hlinkClick r:id="rId8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9" name="Rectangle 42"/>
          <p:cNvSpPr/>
          <p:nvPr/>
        </p:nvSpPr>
        <p:spPr>
          <a:xfrm flipH="1">
            <a:off x="6716311" y="150448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method4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方法套用到一些圖片，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如有像素接近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，再補償後會產生溢位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，需添加溢位保護機制。</a:t>
            </a: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待改善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程式碼優化，增快速度。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6593904" y="3318782"/>
            <a:ext cx="2427688" cy="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2718696" y="185040"/>
            <a:ext cx="2197568" cy="540632"/>
            <a:chOff x="3550699" y="117804"/>
            <a:chExt cx="2197568" cy="540632"/>
          </a:xfrm>
        </p:grpSpPr>
        <p:sp>
          <p:nvSpPr>
            <p:cNvPr id="15" name="圓角矩形 14"/>
            <p:cNvSpPr/>
            <p:nvPr/>
          </p:nvSpPr>
          <p:spPr>
            <a:xfrm>
              <a:off x="3550699" y="117804"/>
              <a:ext cx="2197568" cy="5406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3646809" y="474025"/>
              <a:ext cx="20053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803934" y="188640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演算法由左至右演進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666395" y="6334811"/>
            <a:ext cx="2970948" cy="523189"/>
            <a:chOff x="2777319" y="6202686"/>
            <a:chExt cx="3558877" cy="626724"/>
          </a:xfrm>
        </p:grpSpPr>
        <p:grpSp>
          <p:nvGrpSpPr>
            <p:cNvPr id="72" name="群組 71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74" name="圓角矩形 73">
                <a:hlinkClick r:id="rId9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75" name="流程圖: 抽選 74">
                <a:hlinkClick r:id="rId9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76" name="圖片 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73" name="文字方塊 72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7" name="文字方塊 7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600" y="1191177"/>
            <a:ext cx="6487210" cy="391630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186978" y="1407126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86977" y="2207311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median </a:t>
            </a:r>
            <a:r>
              <a:rPr lang="en-US" altLang="zh-CN" sz="16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avg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39248" y="23001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2007674" y="2343565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86978" y="2999225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38201" y="309328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2006627" y="3136684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86977" y="3801324"/>
            <a:ext cx="217058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7997" y="389136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6627" y="3943735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86978" y="4603423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9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51920" y="2060847"/>
            <a:ext cx="1008112" cy="650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00192" y="3227904"/>
            <a:ext cx="1080120" cy="696985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7546" y="4030472"/>
            <a:ext cx="1080120" cy="69698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79855" y="4030472"/>
            <a:ext cx="1080120" cy="69698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43694" y="2999225"/>
            <a:ext cx="1152442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7" name="群組 36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3" name="圓角矩形 42">
                <a:hlinkClick r:id="rId11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4" name="流程圖: 抽選 43">
                <a:hlinkClick r:id="rId11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5" name="圖片 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2" name="文字方塊 4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4860032" y="27047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2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大綱">
  <a:themeElements>
    <a:clrScheme name="1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大綱">
  <a:themeElements>
    <a:clrScheme name="2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綱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結束">
  <a:themeElements>
    <a:clrScheme name="1_結束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結束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結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UOPPT43_template_tc_2019061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sz="2000" b="1" dirty="0">
            <a:latin typeface="Gill Sans M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29469</TotalTime>
  <Pages>0</Pages>
  <Words>8517</Words>
  <Characters>0</Characters>
  <Application>Microsoft Office PowerPoint</Application>
  <PresentationFormat>如螢幕大小 (4:3)</PresentationFormat>
  <Lines>0</Lines>
  <Paragraphs>1254</Paragraphs>
  <Slides>76</Slides>
  <Notes>76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76</vt:i4>
      </vt:variant>
    </vt:vector>
  </HeadingPairs>
  <TitlesOfParts>
    <vt:vector size="92" baseType="lpstr">
      <vt:lpstr>微软雅黑</vt:lpstr>
      <vt:lpstr>微軟正黑體</vt:lpstr>
      <vt:lpstr>新細明體</vt:lpstr>
      <vt:lpstr>Arial</vt:lpstr>
      <vt:lpstr>Calibri</vt:lpstr>
      <vt:lpstr>Cambria Math</vt:lpstr>
      <vt:lpstr>Gill Sans MT</vt:lpstr>
      <vt:lpstr>Helvetica</vt:lpstr>
      <vt:lpstr>Symbol</vt:lpstr>
      <vt:lpstr>Times New Roman</vt:lpstr>
      <vt:lpstr>Wingdings</vt:lpstr>
      <vt:lpstr>1_大綱</vt:lpstr>
      <vt:lpstr>2_大綱</vt:lpstr>
      <vt:lpstr>1_結束</vt:lpstr>
      <vt:lpstr>自訂設計</vt:lpstr>
      <vt:lpstr>AUOPPT43_template_tc_20190612</vt:lpstr>
      <vt:lpstr>PowerPoint 簡報</vt:lpstr>
      <vt:lpstr>專案摘要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AUO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Sammy Wang 王詩婷</dc:creator>
  <cp:keywords> [SEC=AUO-General]</cp:keywords>
  <cp:lastModifiedBy>2007006 林濬智</cp:lastModifiedBy>
  <cp:revision>2015</cp:revision>
  <dcterms:created xsi:type="dcterms:W3CDTF">2010-10-28T04:24:49Z</dcterms:created>
  <dcterms:modified xsi:type="dcterms:W3CDTF">2020-08-11T08:53:23Z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0008004e90000000000001024120</vt:lpwstr>
  </property>
  <property fmtid="{D5CDD505-2E9C-101B-9397-08002B2CF9AE}" pid="3" name="KSOProductBuildVer">
    <vt:lpwstr>1028-10.6.0.5380</vt:lpwstr>
  </property>
  <property fmtid="{D5CDD505-2E9C-101B-9397-08002B2CF9AE}" pid="4" name="PM_ProtectiveMarkingValue_Footer">
    <vt:lpwstr>Classify:AUO-General</vt:lpwstr>
  </property>
  <property fmtid="{D5CDD505-2E9C-101B-9397-08002B2CF9AE}" pid="5" name="PM_Caveats_Count">
    <vt:lpwstr>0</vt:lpwstr>
  </property>
  <property fmtid="{D5CDD505-2E9C-101B-9397-08002B2CF9AE}" pid="6" name="PM_Originator_Hash_SHA1">
    <vt:lpwstr>8873FCF696009095E1FFEC07FFE6D800536CFF39</vt:lpwstr>
  </property>
  <property fmtid="{D5CDD505-2E9C-101B-9397-08002B2CF9AE}" pid="7" name="PM_SecurityClassification">
    <vt:lpwstr>AUO-General</vt:lpwstr>
  </property>
  <property fmtid="{D5CDD505-2E9C-101B-9397-08002B2CF9AE}" pid="8" name="PM_DisplayValueSecClassificationWithQualifier">
    <vt:lpwstr>AUO-General</vt:lpwstr>
  </property>
  <property fmtid="{D5CDD505-2E9C-101B-9397-08002B2CF9AE}" pid="9" name="PM_Qualifier">
    <vt:lpwstr/>
  </property>
  <property fmtid="{D5CDD505-2E9C-101B-9397-08002B2CF9AE}" pid="10" name="PM_Hash_SHA1">
    <vt:lpwstr>4822BA7691F92F9E9BD526D10D307840790641CD</vt:lpwstr>
  </property>
  <property fmtid="{D5CDD505-2E9C-101B-9397-08002B2CF9AE}" pid="11" name="PM_ProtectiveMarkingImage_Header">
    <vt:lpwstr>C:\Program Files (x86)\Common Files\janusNET Shared\janusSEAL\Images\DocumentSlashBlue.png</vt:lpwstr>
  </property>
  <property fmtid="{D5CDD505-2E9C-101B-9397-08002B2CF9AE}" pid="12" name="PM_InsertionValue">
    <vt:lpwstr>AUO-General</vt:lpwstr>
  </property>
  <property fmtid="{D5CDD505-2E9C-101B-9397-08002B2CF9AE}" pid="13" name="PM_ProtectiveMarkingValue_Header">
    <vt:lpwstr>Classify:AUO-General</vt:lpwstr>
  </property>
  <property fmtid="{D5CDD505-2E9C-101B-9397-08002B2CF9AE}" pid="14" name="PM_ProtectiveMarkingImage_Footer">
    <vt:lpwstr>C:\Program Files (x86)\Common Files\janusNET Shared\janusSEAL\Images\DocumentSlashBlue.png</vt:lpwstr>
  </property>
  <property fmtid="{D5CDD505-2E9C-101B-9397-08002B2CF9AE}" pid="15" name="PM_Namespace">
    <vt:lpwstr>2016.1.auo.com</vt:lpwstr>
  </property>
  <property fmtid="{D5CDD505-2E9C-101B-9397-08002B2CF9AE}" pid="16" name="PM_Version">
    <vt:lpwstr>2005.6</vt:lpwstr>
  </property>
  <property fmtid="{D5CDD505-2E9C-101B-9397-08002B2CF9AE}" pid="17" name="PM_Originating_FileId">
    <vt:lpwstr>23754588ECC04A0087EF5D2D83212314</vt:lpwstr>
  </property>
  <property fmtid="{D5CDD505-2E9C-101B-9397-08002B2CF9AE}" pid="18" name="PM_OriginationTimeStamp">
    <vt:lpwstr>2020-08-07T05:36:51Z</vt:lpwstr>
  </property>
  <property fmtid="{D5CDD505-2E9C-101B-9397-08002B2CF9AE}" pid="19" name="PM_Hash_Version">
    <vt:lpwstr>2016.1</vt:lpwstr>
  </property>
  <property fmtid="{D5CDD505-2E9C-101B-9397-08002B2CF9AE}" pid="20" name="PM_Hash_Salt_Prev">
    <vt:lpwstr>69A3F3C4B63350E077895652077F5259</vt:lpwstr>
  </property>
  <property fmtid="{D5CDD505-2E9C-101B-9397-08002B2CF9AE}" pid="21" name="PM_Hash_Salt">
    <vt:lpwstr>D7290D7911A6F6EC2FDEC02222EC45E1</vt:lpwstr>
  </property>
  <property fmtid="{D5CDD505-2E9C-101B-9397-08002B2CF9AE}" pid="22" name="PM_PrintOutPlacement_PPT">
    <vt:lpwstr>HandoutFooter,HandoutHeader,NotesHandoutFooter,NotesHandoutHeader,SlideFooter,SlideHeader</vt:lpwstr>
  </property>
  <property fmtid="{D5CDD505-2E9C-101B-9397-08002B2CF9AE}" pid="23" name="PM_SecurityClassification_Prev">
    <vt:lpwstr>AUO-General</vt:lpwstr>
  </property>
  <property fmtid="{D5CDD505-2E9C-101B-9397-08002B2CF9AE}" pid="24" name="PM_Qualifier_Prev">
    <vt:lpwstr/>
  </property>
</Properties>
</file>